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533" r:id="rId5"/>
    <p:sldId id="540" r:id="rId6"/>
    <p:sldId id="633" r:id="rId7"/>
    <p:sldId id="588" r:id="rId8"/>
    <p:sldId id="613" r:id="rId9"/>
    <p:sldId id="627" r:id="rId10"/>
    <p:sldId id="625" r:id="rId11"/>
    <p:sldId id="634" r:id="rId12"/>
    <p:sldId id="635" r:id="rId13"/>
    <p:sldId id="582" r:id="rId14"/>
    <p:sldId id="636" r:id="rId15"/>
    <p:sldId id="580" r:id="rId16"/>
    <p:sldId id="619" r:id="rId17"/>
    <p:sldId id="631" r:id="rId18"/>
    <p:sldId id="630" r:id="rId19"/>
    <p:sldId id="6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D0A35B-9920-797D-2EE8-6C2D69987B96}" name="CACERES, ROLFY D Capt USSF STARCOM 13 DOS/13 DOS/Det 2" initials="CRDCUS1DD2" userId="S::rolfy.caceres.1@spaceforce.mil::d6a36df2-f4c8-4fdb-9316-83d2895fee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F01E8-B1A6-44F9-87F2-428517D91B4E}" v="48" dt="2024-09-24T15:00:41.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55" autoAdjust="0"/>
  </p:normalViewPr>
  <p:slideViewPr>
    <p:cSldViewPr snapToGrid="0">
      <p:cViewPr varScale="1">
        <p:scale>
          <a:sx n="96" d="100"/>
          <a:sy n="96" d="100"/>
        </p:scale>
        <p:origin x="11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USSF Categorization Weighted Factors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B8-43F8-AF5A-5DDC275CE03C}"/>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A1B8-43F8-AF5A-5DDC275CE03C}"/>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5-A1B8-43F8-AF5A-5DDC275CE0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B8-43F8-AF5A-5DDC275CE03C}"/>
              </c:ext>
            </c:extLst>
          </c:dPt>
          <c:dPt>
            <c:idx val="4"/>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9-A1B8-43F8-AF5A-5DDC275CE03C}"/>
              </c:ext>
            </c:extLst>
          </c:dPt>
          <c:dLbls>
            <c:dLbl>
              <c:idx val="0"/>
              <c:layout>
                <c:manualLayout>
                  <c:x val="2.1453840009129292E-3"/>
                  <c:y val="-0.149197287839020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1B8-43F8-AF5A-5DDC275CE03C}"/>
                </c:ext>
              </c:extLst>
            </c:dLbl>
            <c:dLbl>
              <c:idx val="1"/>
              <c:layout>
                <c:manualLayout>
                  <c:x val="-2.100754784785544E-2"/>
                  <c:y val="-0.17404141407102874"/>
                </c:manualLayout>
              </c:layout>
              <c:tx>
                <c:rich>
                  <a:bodyPr/>
                  <a:lstStyle/>
                  <a:p>
                    <a:fld id="{54EA8A56-6E23-44AF-B2EF-C8887AA2391E}" type="CATEGORYNAME">
                      <a:rPr lang="en-US" smtClean="0"/>
                      <a:pPr/>
                      <a:t>[CATEGORY NAME]</a:t>
                    </a:fld>
                    <a:r>
                      <a:rPr lang="en-US" dirty="0"/>
                      <a:t>, </a:t>
                    </a:r>
                    <a:fld id="{10D6B1BD-997F-46DF-A08A-6453E23331BE}" type="PERCENTAGE">
                      <a:rPr lang="en-US" baseline="0" smtClean="0"/>
                      <a:pPr/>
                      <a:t>[PERCENTAGE]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8227928862274185"/>
                      <c:h val="0.1600884955752212"/>
                    </c:manualLayout>
                  </c15:layout>
                  <c15:dlblFieldTable/>
                  <c15:showDataLabelsRange val="0"/>
                </c:ext>
                <c:ext xmlns:c16="http://schemas.microsoft.com/office/drawing/2014/chart" uri="{C3380CC4-5D6E-409C-BE32-E72D297353CC}">
                  <c16:uniqueId val="{00000003-A1B8-43F8-AF5A-5DDC275CE03C}"/>
                </c:ext>
              </c:extLst>
            </c:dLbl>
            <c:dLbl>
              <c:idx val="2"/>
              <c:layout>
                <c:manualLayout>
                  <c:x val="8.2488903742935937E-2"/>
                  <c:y val="4.8501846561215194E-2"/>
                </c:manualLayout>
              </c:layout>
              <c:tx>
                <c:rich>
                  <a:bodyPr/>
                  <a:lstStyle/>
                  <a:p>
                    <a:fld id="{60A635BC-7152-43AA-A2E8-E3C36C1B48B7}" type="CATEGORYNAME">
                      <a:rPr lang="en-US" smtClean="0"/>
                      <a:pPr/>
                      <a:t>[CATEGORY NAME]</a:t>
                    </a:fld>
                    <a:r>
                      <a:rPr lang="en-US" dirty="0"/>
                      <a:t>, </a:t>
                    </a:r>
                    <a:fld id="{C22BD7BB-F8EC-405E-B7AA-CDE351BF9098}" type="PERCENTAGE">
                      <a:rPr lang="en-US" baseline="0" smtClean="0"/>
                      <a:pPr/>
                      <a:t>[PERCENTAGE]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1309940372448103"/>
                      <c:h val="0.10967551622418879"/>
                    </c:manualLayout>
                  </c15:layout>
                  <c15:dlblFieldTable/>
                  <c15:showDataLabelsRange val="0"/>
                </c:ext>
                <c:ext xmlns:c16="http://schemas.microsoft.com/office/drawing/2014/chart" uri="{C3380CC4-5D6E-409C-BE32-E72D297353CC}">
                  <c16:uniqueId val="{00000005-A1B8-43F8-AF5A-5DDC275CE03C}"/>
                </c:ext>
              </c:extLst>
            </c:dLbl>
            <c:dLbl>
              <c:idx val="3"/>
              <c:layout>
                <c:manualLayout>
                  <c:x val="0.13725288190370111"/>
                  <c:y val="0.27976981859568439"/>
                </c:manualLayout>
              </c:layout>
              <c:tx>
                <c:rich>
                  <a:bodyPr/>
                  <a:lstStyle/>
                  <a:p>
                    <a:fld id="{7FCE008E-FDF2-4A71-9FFB-0EFF3C51B247}" type="CATEGORYNAME">
                      <a:rPr lang="en-US" smtClean="0"/>
                      <a:pPr/>
                      <a:t>[CATEGORY NAME]</a:t>
                    </a:fld>
                    <a:r>
                      <a:rPr lang="en-US" dirty="0"/>
                      <a:t>, </a:t>
                    </a:r>
                    <a:fld id="{4A8F4921-AE7B-404A-B63D-4F94C7203AEE}" type="PERCENTAGE">
                      <a:rPr lang="en-US" baseline="0" smtClean="0"/>
                      <a:pPr/>
                      <a:t>[PERCENTAGE]</a:t>
                    </a:fld>
                    <a:endParaRPr lang="en-US"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17615640175852809"/>
                      <c:h val="0.10967551622418879"/>
                    </c:manualLayout>
                  </c15:layout>
                  <c15:dlblFieldTable/>
                  <c15:showDataLabelsRange val="0"/>
                </c:ext>
                <c:ext xmlns:c16="http://schemas.microsoft.com/office/drawing/2014/chart" uri="{C3380CC4-5D6E-409C-BE32-E72D297353CC}">
                  <c16:uniqueId val="{00000007-A1B8-43F8-AF5A-5DDC275CE03C}"/>
                </c:ext>
              </c:extLst>
            </c:dLbl>
            <c:dLbl>
              <c:idx val="4"/>
              <c:layout>
                <c:manualLayout>
                  <c:x val="-0.16944358704685636"/>
                  <c:y val="0.13741353680347479"/>
                </c:manualLayout>
              </c:layout>
              <c:tx>
                <c:rich>
                  <a:bodyPr/>
                  <a:lstStyle/>
                  <a:p>
                    <a:fld id="{C2EA9B6F-C355-4333-A2C6-926F4C969505}" type="CATEGORYNAME">
                      <a:rPr lang="en-US"/>
                      <a:pPr/>
                      <a:t>[CATEGORY NAME]</a:t>
                    </a:fld>
                    <a:r>
                      <a:rPr lang="en-US"/>
                      <a:t>,</a:t>
                    </a:r>
                    <a:r>
                      <a:rPr lang="en-US" baseline="0"/>
                      <a:t> </a:t>
                    </a:r>
                    <a:fld id="{BD7CE29E-58D7-41FC-B56C-F2588EE0F0F3}" type="PERCENTAGE">
                      <a:rPr lang="en-US"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layout>
                    <c:manualLayout>
                      <c:w val="0.21881955380577428"/>
                      <c:h val="0.13259259259259257"/>
                    </c:manualLayout>
                  </c15:layout>
                  <c15:dlblFieldTable/>
                  <c15:showDataLabelsRange val="0"/>
                </c:ext>
                <c:ext xmlns:c16="http://schemas.microsoft.com/office/drawing/2014/chart" uri="{C3380CC4-5D6E-409C-BE32-E72D297353CC}">
                  <c16:uniqueId val="{00000009-A1B8-43F8-AF5A-5DDC275CE03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Sheet1!$B$3:$B$7</c:f>
              <c:strCache>
                <c:ptCount val="5"/>
                <c:pt idx="1">
                  <c:v>USSF Interview</c:v>
                </c:pt>
                <c:pt idx="2">
                  <c:v>PFA</c:v>
                </c:pt>
                <c:pt idx="3">
                  <c:v>RSS</c:v>
                </c:pt>
                <c:pt idx="4">
                  <c:v>CGPA</c:v>
                </c:pt>
              </c:strCache>
            </c:strRef>
          </c:cat>
          <c:val>
            <c:numRef>
              <c:f>Sheet1!$C$3:$C$7</c:f>
              <c:numCache>
                <c:formatCode>0%</c:formatCode>
                <c:ptCount val="5"/>
                <c:pt idx="1">
                  <c:v>0.5</c:v>
                </c:pt>
                <c:pt idx="2">
                  <c:v>0.05</c:v>
                </c:pt>
                <c:pt idx="3">
                  <c:v>0.3</c:v>
                </c:pt>
                <c:pt idx="4">
                  <c:v>0.15</c:v>
                </c:pt>
              </c:numCache>
            </c:numRef>
          </c:val>
          <c:extLst>
            <c:ext xmlns:c16="http://schemas.microsoft.com/office/drawing/2014/chart" uri="{C3380CC4-5D6E-409C-BE32-E72D297353CC}">
              <c16:uniqueId val="{0000000A-A1B8-43F8-AF5A-5DDC275CE03C}"/>
            </c:ext>
          </c:extLst>
        </c:ser>
        <c:dLbls>
          <c:showLegendKey val="0"/>
          <c:showVal val="0"/>
          <c:showCatName val="0"/>
          <c:showSerName val="0"/>
          <c:showPercent val="0"/>
          <c:showBubbleSize val="0"/>
          <c:showLeaderLines val="0"/>
        </c:dLbls>
        <c:firstSliceAng val="9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D98CD-717C-41A5-B7CE-824FDB3FC419}"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3C3A9-7547-4F91-B090-C033F6094E57}" type="slidenum">
              <a:rPr lang="en-US" smtClean="0"/>
              <a:t>‹#›</a:t>
            </a:fld>
            <a:endParaRPr lang="en-US"/>
          </a:p>
        </p:txBody>
      </p:sp>
    </p:spTree>
    <p:extLst>
      <p:ext uri="{BB962C8B-B14F-4D97-AF65-F5344CB8AC3E}">
        <p14:creationId xmlns:p14="http://schemas.microsoft.com/office/powerpoint/2010/main" val="401674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A0DF96-DD7F-4E36-B1FF-932F07456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1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is optional!  If a cadet is not interested in the Space Force, they should not complete it.</a:t>
            </a:r>
          </a:p>
          <a:p>
            <a:endParaRPr lang="en-US" dirty="0"/>
          </a:p>
          <a:p>
            <a:r>
              <a:rPr lang="en-US" dirty="0"/>
              <a:t>If a cadet is interested in pursuing a commission into the USSF they </a:t>
            </a:r>
            <a:r>
              <a:rPr lang="en-US" b="1" u="sng" dirty="0"/>
              <a:t>MUST</a:t>
            </a:r>
            <a:r>
              <a:rPr lang="en-US" dirty="0"/>
              <a:t> complete this survey.</a:t>
            </a:r>
          </a:p>
        </p:txBody>
      </p:sp>
      <p:sp>
        <p:nvSpPr>
          <p:cNvPr id="4" name="Slide Number Placeholder 3"/>
          <p:cNvSpPr>
            <a:spLocks noGrp="1"/>
          </p:cNvSpPr>
          <p:nvPr>
            <p:ph type="sldNum" sz="quarter" idx="5"/>
          </p:nvPr>
        </p:nvSpPr>
        <p:spPr/>
        <p:txBody>
          <a:bodyPr/>
          <a:lstStyle/>
          <a:p>
            <a:fld id="{9DF3C3A9-7547-4F91-B090-C033F6094E57}" type="slidenum">
              <a:rPr lang="en-US" smtClean="0"/>
              <a:t>12</a:t>
            </a:fld>
            <a:endParaRPr lang="en-US"/>
          </a:p>
        </p:txBody>
      </p:sp>
    </p:spTree>
    <p:extLst>
      <p:ext uri="{BB962C8B-B14F-4D97-AF65-F5344CB8AC3E}">
        <p14:creationId xmlns:p14="http://schemas.microsoft.com/office/powerpoint/2010/main" val="39102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3C3A9-7547-4F91-B090-C033F6094E57}" type="slidenum">
              <a:rPr lang="en-US" smtClean="0"/>
              <a:t>13</a:t>
            </a:fld>
            <a:endParaRPr lang="en-US"/>
          </a:p>
        </p:txBody>
      </p:sp>
    </p:spTree>
    <p:extLst>
      <p:ext uri="{BB962C8B-B14F-4D97-AF65-F5344CB8AC3E}">
        <p14:creationId xmlns:p14="http://schemas.microsoft.com/office/powerpoint/2010/main" val="323535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3C3A9-7547-4F91-B090-C033F6094E57}" type="slidenum">
              <a:rPr lang="en-US" smtClean="0"/>
              <a:t>14</a:t>
            </a:fld>
            <a:endParaRPr lang="en-US"/>
          </a:p>
        </p:txBody>
      </p:sp>
    </p:spTree>
    <p:extLst>
      <p:ext uri="{BB962C8B-B14F-4D97-AF65-F5344CB8AC3E}">
        <p14:creationId xmlns:p14="http://schemas.microsoft.com/office/powerpoint/2010/main" val="31510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This</a:t>
            </a:r>
            <a:r>
              <a:rPr lang="en-US" baseline="0" dirty="0">
                <a:highlight>
                  <a:srgbClr val="FFFF00"/>
                </a:highlight>
              </a:rPr>
              <a:t> slide visually depicts how the cadets is racked and stacked during the board process via the Order of Merit (OM).  </a:t>
            </a:r>
            <a:endParaRPr lang="en-US" dirty="0">
              <a:highlight>
                <a:srgbClr val="FFFF00"/>
              </a:highlight>
            </a:endParaRPr>
          </a:p>
          <a:p>
            <a:endParaRPr lang="en-US" baseline="0" dirty="0">
              <a:highlight>
                <a:srgbClr val="FFFF00"/>
              </a:highlight>
            </a:endParaRPr>
          </a:p>
          <a:p>
            <a:r>
              <a:rPr lang="en-US" baseline="0" dirty="0">
                <a:highlight>
                  <a:srgbClr val="FFFF00"/>
                </a:highlight>
              </a:rPr>
              <a:t>The USSF OM is 50% USSF interview, The remaining 50% are performance factors.</a:t>
            </a:r>
          </a:p>
          <a:p>
            <a:endParaRPr lang="en-US" baseline="0" dirty="0">
              <a:highlight>
                <a:srgbClr val="FFFF00"/>
              </a:highlight>
            </a:endParaRPr>
          </a:p>
          <a:p>
            <a:r>
              <a:rPr lang="en-US" baseline="0" dirty="0">
                <a:highlight>
                  <a:srgbClr val="FFFF00"/>
                </a:highlight>
              </a:rPr>
              <a:t>The largest factor is the USSF interview which is weighted at 50% of the total OM.  While this may seem high, it is backed by empirical validity and represents the highest correlation between information about a candidate and a measure of job performance</a:t>
            </a:r>
          </a:p>
          <a:p>
            <a:endParaRPr lang="en-US" baseline="0" dirty="0">
              <a:highlight>
                <a:srgbClr val="FFFF00"/>
              </a:highlight>
            </a:endParaRPr>
          </a:p>
          <a:p>
            <a:r>
              <a:rPr lang="en-US" baseline="0" dirty="0">
                <a:highlight>
                  <a:srgbClr val="FFFF00"/>
                </a:highlight>
              </a:rPr>
              <a:t>The remaining score is comprised of RSS (30%), CGPA (15%), and PFA (5%)</a:t>
            </a:r>
          </a:p>
        </p:txBody>
      </p:sp>
      <p:sp>
        <p:nvSpPr>
          <p:cNvPr id="4" name="Slide Number Placeholder 3"/>
          <p:cNvSpPr>
            <a:spLocks noGrp="1"/>
          </p:cNvSpPr>
          <p:nvPr>
            <p:ph type="sldNum" sz="quarter" idx="10"/>
          </p:nvPr>
        </p:nvSpPr>
        <p:spPr/>
        <p:txBody>
          <a:bodyPr/>
          <a:lstStyle/>
          <a:p>
            <a:pPr defTabSz="938350">
              <a:defRPr/>
            </a:pPr>
            <a:fld id="{D9A0DF96-DD7F-4E36-B1FF-932F07456928}" type="slidenum">
              <a:rPr lang="en-US">
                <a:solidFill>
                  <a:prstClr val="black"/>
                </a:solidFill>
                <a:latin typeface="Calibri" panose="020F0502020204030204"/>
              </a:rPr>
              <a:pPr defTabSz="938350">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905463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Eligible cadets for this board are those AS200/250/500 with a Date of Commission (DOC) of FY27 </a:t>
            </a:r>
            <a:r>
              <a:rPr lang="en-US" sz="1200" dirty="0">
                <a:latin typeface="Mongolian Baiti"/>
                <a:cs typeface="Mongolian Baiti"/>
              </a:rPr>
              <a:t>(Traditional / 4yr degree program</a:t>
            </a:r>
            <a:r>
              <a:rPr lang="en-US" sz="1200">
                <a:latin typeface="Mongolian Baiti"/>
                <a:cs typeface="Mongolian Baiti"/>
              </a:rPr>
              <a:t>) </a:t>
            </a:r>
            <a:r>
              <a:rPr lang="en-US"/>
              <a:t>and </a:t>
            </a:r>
            <a:r>
              <a:rPr lang="en-US" dirty="0"/>
              <a:t>FY28 Advanced EA (SAF-approved 5 year degree program). </a:t>
            </a:r>
          </a:p>
          <a:p>
            <a:endParaRPr lang="en-US" dirty="0"/>
          </a:p>
        </p:txBody>
      </p:sp>
      <p:sp>
        <p:nvSpPr>
          <p:cNvPr id="4" name="Slide Number Placeholder 3"/>
          <p:cNvSpPr>
            <a:spLocks noGrp="1"/>
          </p:cNvSpPr>
          <p:nvPr>
            <p:ph type="sldNum" sz="quarter" idx="5"/>
          </p:nvPr>
        </p:nvSpPr>
        <p:spPr/>
        <p:txBody>
          <a:bodyPr/>
          <a:lstStyle/>
          <a:p>
            <a:fld id="{9DF3C3A9-7547-4F91-B090-C033F6094E57}" type="slidenum">
              <a:rPr lang="en-US" smtClean="0"/>
              <a:t>4</a:t>
            </a:fld>
            <a:endParaRPr lang="en-US"/>
          </a:p>
        </p:txBody>
      </p:sp>
    </p:spTree>
    <p:extLst>
      <p:ext uri="{BB962C8B-B14F-4D97-AF65-F5344CB8AC3E}">
        <p14:creationId xmlns:p14="http://schemas.microsoft.com/office/powerpoint/2010/main" val="305305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BD395-D56E-4BB3-B3AC-9162E8DCAF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40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Cadets that receive a USSF EA are no longer eligible to compete for any AF position.  This includes the Rated Board, Supplemental Rated Board, or any special commissioning opportunities such as Special Warfare, Nursing, OSI,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BD395-D56E-4BB3-B3AC-9162E8DCAF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61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Broadly, this walkthrough and accompanying ARMs provide guidance on how cadets apply for the USSF Application Board.  If you have interested cadets, provide them the link to the USSF Survey.  If a cadet completes the USSF survey, they will be forwarded a link to complete a recorded interview.  Once scored, the USSF will hold their board using the previously described OM. The USSF candidates will be compared against the AFROTC PSP board to ensure all USSF EAs are above the national PSP cut line.</a:t>
            </a:r>
          </a:p>
        </p:txBody>
      </p:sp>
      <p:sp>
        <p:nvSpPr>
          <p:cNvPr id="4" name="Slide Number Placeholder 3"/>
          <p:cNvSpPr>
            <a:spLocks noGrp="1"/>
          </p:cNvSpPr>
          <p:nvPr>
            <p:ph type="sldNum" sz="quarter" idx="5"/>
          </p:nvPr>
        </p:nvSpPr>
        <p:spPr/>
        <p:txBody>
          <a:bodyPr/>
          <a:lstStyle/>
          <a:p>
            <a:fld id="{9DF3C3A9-7547-4F91-B090-C033F6094E57}" type="slidenum">
              <a:rPr lang="en-US" smtClean="0"/>
              <a:t>7</a:t>
            </a:fld>
            <a:endParaRPr lang="en-US"/>
          </a:p>
        </p:txBody>
      </p:sp>
    </p:spTree>
    <p:extLst>
      <p:ext uri="{BB962C8B-B14F-4D97-AF65-F5344CB8AC3E}">
        <p14:creationId xmlns:p14="http://schemas.microsoft.com/office/powerpoint/2010/main" val="400707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3C3A9-7547-4F91-B090-C033F6094E57}" type="slidenum">
              <a:rPr lang="en-US" smtClean="0"/>
              <a:t>9</a:t>
            </a:fld>
            <a:endParaRPr lang="en-US"/>
          </a:p>
        </p:txBody>
      </p:sp>
    </p:spTree>
    <p:extLst>
      <p:ext uri="{BB962C8B-B14F-4D97-AF65-F5344CB8AC3E}">
        <p14:creationId xmlns:p14="http://schemas.microsoft.com/office/powerpoint/2010/main" val="196668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update, cadets can select multiple career path preferences beyond the old “Pilot/CSO/RPA/ABM”.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BD395-D56E-4BB3-B3AC-9162E8DCAF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55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update, cadets can select multiple career path preferences beyond the old “Pilot/CSO/RPA/ABM”, including ENJJPT and </a:t>
            </a:r>
            <a:r>
              <a:rPr lang="en-US" dirty="0" err="1"/>
              <a:t>Helo</a:t>
            </a:r>
            <a:r>
              <a:rPr lang="en-US" dirty="0"/>
              <a:t>, along with Space Force preference.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BD395-D56E-4BB3-B3AC-9162E8DCAF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73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Content Placeholder 7"/>
          <p:cNvSpPr>
            <a:spLocks noGrp="1"/>
          </p:cNvSpPr>
          <p:nvPr>
            <p:ph sz="quarter" idx="14" hasCustomPrompt="1"/>
          </p:nvPr>
        </p:nvSpPr>
        <p:spPr>
          <a:xfrm>
            <a:off x="37512" y="1697646"/>
            <a:ext cx="5980081" cy="3491044"/>
          </a:xfrm>
          <a:prstGeom prst="rect">
            <a:avLst/>
          </a:prstGeom>
        </p:spPr>
        <p:txBody>
          <a:bodyPr vert="horz" wrap="square">
            <a:normAutofit/>
          </a:bodyPr>
          <a:lstStyle>
            <a:lvl1pPr marL="169863" indent="-169863">
              <a:defRPr sz="2000" baseline="0">
                <a:latin typeface="Mongolian Baiti"/>
              </a:defRPr>
            </a:lvl1pPr>
            <a:lvl2pPr marL="609585" indent="0">
              <a:buNone/>
              <a:defRPr sz="2000">
                <a:latin typeface="Mongolian Baiti" panose="03000500000000000000" pitchFamily="66" charset="0"/>
                <a:cs typeface="Mongolian Baiti" panose="03000500000000000000" pitchFamily="66" charset="0"/>
              </a:defRPr>
            </a:lvl2pPr>
            <a:lvl4pPr marL="1828755" indent="0">
              <a:buNone/>
              <a:defRPr/>
            </a:lvl4pPr>
          </a:lstStyle>
          <a:p>
            <a:pPr lvl="0"/>
            <a:r>
              <a:rPr lang="en-US" dirty="0"/>
              <a:t>Insert Content Here</a:t>
            </a:r>
          </a:p>
          <a:p>
            <a:pPr lvl="1"/>
            <a:endParaRPr lang="en-US" dirty="0"/>
          </a:p>
        </p:txBody>
      </p:sp>
      <p:sp>
        <p:nvSpPr>
          <p:cNvPr id="8" name="Text Placeholder 11"/>
          <p:cNvSpPr>
            <a:spLocks noGrp="1" noChangeAspect="1"/>
          </p:cNvSpPr>
          <p:nvPr>
            <p:ph type="body" sz="quarter" idx="13" hasCustomPrompt="1"/>
          </p:nvPr>
        </p:nvSpPr>
        <p:spPr>
          <a:xfrm>
            <a:off x="2169974" y="187421"/>
            <a:ext cx="8115457" cy="943848"/>
          </a:xfrm>
          <a:prstGeom prst="rect">
            <a:avLst/>
          </a:prstGeom>
        </p:spPr>
        <p:txBody>
          <a:bodyPr vert="horz" wrap="square" anchor="ctr">
            <a:normAutofit/>
          </a:bodyPr>
          <a:lstStyle>
            <a:lvl1pPr algn="ctr">
              <a:buNone/>
              <a:defRPr sz="4800" b="1">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
        <p:nvSpPr>
          <p:cNvPr id="11" name="Picture Placeholder 6"/>
          <p:cNvSpPr>
            <a:spLocks noGrp="1"/>
          </p:cNvSpPr>
          <p:nvPr>
            <p:ph type="pic" sz="quarter" idx="12" hasCustomPrompt="1"/>
          </p:nvPr>
        </p:nvSpPr>
        <p:spPr>
          <a:xfrm>
            <a:off x="10798761" y="149793"/>
            <a:ext cx="1036320" cy="1036320"/>
          </a:xfrm>
          <a:prstGeom prst="rect">
            <a:avLst/>
          </a:prstGeom>
          <a:effectLst>
            <a:outerShdw blurRad="50800" dist="38100" dir="2700000">
              <a:srgbClr val="000000">
                <a:alpha val="43000"/>
              </a:srgbClr>
            </a:outerShdw>
          </a:effectLst>
        </p:spPr>
        <p:txBody>
          <a:bodyPr vert="horz" anchor="ctr"/>
          <a:lstStyle>
            <a:lvl1pPr algn="ctr">
              <a:buNone/>
              <a:defRPr sz="1600">
                <a:solidFill>
                  <a:srgbClr val="FFFFFF"/>
                </a:solidFill>
              </a:defRPr>
            </a:lvl1pPr>
          </a:lstStyle>
          <a:p>
            <a:r>
              <a:rPr lang="en-US" sz="1600" dirty="0">
                <a:solidFill>
                  <a:srgbClr val="FFFFFF"/>
                </a:solidFill>
              </a:rPr>
              <a:t>SHIELD</a:t>
            </a:r>
            <a:endParaRPr lang="en-US" dirty="0"/>
          </a:p>
        </p:txBody>
      </p:sp>
      <p:sp>
        <p:nvSpPr>
          <p:cNvPr id="6" name="Rectangle 85"/>
          <p:cNvSpPr>
            <a:spLocks noChangeArrowheads="1"/>
          </p:cNvSpPr>
          <p:nvPr userDrawn="1"/>
        </p:nvSpPr>
        <p:spPr bwMode="auto">
          <a:xfrm>
            <a:off x="6147252" y="1708263"/>
            <a:ext cx="5947534" cy="1843012"/>
          </a:xfrm>
          <a:prstGeom prst="rect">
            <a:avLst/>
          </a:prstGeom>
          <a:noFill/>
          <a:ln w="9525">
            <a:noFill/>
            <a:miter lim="800000"/>
            <a:headEnd/>
            <a:tailEnd/>
          </a:ln>
        </p:spPr>
        <p:txBody>
          <a:bodyPr lIns="133669" tIns="66833" rIns="133669" bIns="66833"/>
          <a:lstStyle/>
          <a:p>
            <a:pPr marL="228600" indent="-212725" algn="l">
              <a:buFont typeface="Arial" pitchFamily="34" charset="0"/>
              <a:buChar char="•"/>
            </a:pPr>
            <a:endParaRPr lang="en-US" sz="2000" dirty="0">
              <a:latin typeface="Mongolian Baiti" panose="03000500000000000000" pitchFamily="66" charset="0"/>
              <a:cs typeface="Mongolian Baiti" panose="03000500000000000000" pitchFamily="66" charset="0"/>
            </a:endParaRPr>
          </a:p>
        </p:txBody>
      </p:sp>
      <p:cxnSp>
        <p:nvCxnSpPr>
          <p:cNvPr id="7" name="Straight Connector 6"/>
          <p:cNvCxnSpPr/>
          <p:nvPr userDrawn="1"/>
        </p:nvCxnSpPr>
        <p:spPr>
          <a:xfrm>
            <a:off x="6081385" y="1365591"/>
            <a:ext cx="7688" cy="3897511"/>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sp>
        <p:nvSpPr>
          <p:cNvPr id="9" name="Text Box 3"/>
          <p:cNvSpPr txBox="1">
            <a:spLocks noChangeArrowheads="1"/>
          </p:cNvSpPr>
          <p:nvPr userDrawn="1"/>
        </p:nvSpPr>
        <p:spPr bwMode="auto">
          <a:xfrm>
            <a:off x="6169987" y="3118512"/>
            <a:ext cx="5980081" cy="301960"/>
          </a:xfrm>
          <a:prstGeom prst="rect">
            <a:avLst/>
          </a:prstGeom>
          <a:gradFill rotWithShape="0">
            <a:gsLst>
              <a:gs pos="0">
                <a:srgbClr val="0000FF">
                  <a:gamma/>
                  <a:shade val="45490"/>
                  <a:invGamma/>
                </a:srgbClr>
              </a:gs>
              <a:gs pos="50000">
                <a:srgbClr val="0000FF"/>
              </a:gs>
              <a:gs pos="100000">
                <a:srgbClr val="0000FF">
                  <a:gamma/>
                  <a:shade val="45490"/>
                  <a:invGamma/>
                </a:srgbClr>
              </a:gs>
            </a:gsLst>
            <a:lin ang="5400000" scaled="1"/>
          </a:gradFill>
          <a:ln w="12700">
            <a:solidFill>
              <a:schemeClr val="tx1"/>
            </a:solidFill>
            <a:miter lim="800000"/>
            <a:headEnd/>
            <a:tailEnd/>
          </a:ln>
          <a:effectLst/>
        </p:spPr>
        <p:txBody>
          <a:bodyPr lIns="110989" tIns="55496" rIns="110989" bIns="55496" anchor="ctr" anchorCtr="1"/>
          <a:lstStyle/>
          <a:p>
            <a:pPr algn="ctr" defTabSz="1219123">
              <a:defRPr/>
            </a:pP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Way Ahead</a:t>
            </a:r>
          </a:p>
        </p:txBody>
      </p:sp>
      <p:cxnSp>
        <p:nvCxnSpPr>
          <p:cNvPr id="10" name="Straight Connector 9"/>
          <p:cNvCxnSpPr/>
          <p:nvPr userDrawn="1"/>
        </p:nvCxnSpPr>
        <p:spPr>
          <a:xfrm flipV="1">
            <a:off x="56704" y="5263102"/>
            <a:ext cx="12038082" cy="15352"/>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ext Box 3"/>
          <p:cNvSpPr txBox="1">
            <a:spLocks noChangeArrowheads="1"/>
          </p:cNvSpPr>
          <p:nvPr userDrawn="1"/>
        </p:nvSpPr>
        <p:spPr bwMode="auto">
          <a:xfrm>
            <a:off x="6147252" y="1395685"/>
            <a:ext cx="5980081" cy="301960"/>
          </a:xfrm>
          <a:prstGeom prst="rect">
            <a:avLst/>
          </a:prstGeom>
          <a:gradFill rotWithShape="0">
            <a:gsLst>
              <a:gs pos="0">
                <a:srgbClr val="0000FF">
                  <a:gamma/>
                  <a:shade val="45490"/>
                  <a:invGamma/>
                </a:srgbClr>
              </a:gs>
              <a:gs pos="50000">
                <a:srgbClr val="0000FF"/>
              </a:gs>
              <a:gs pos="100000">
                <a:srgbClr val="0000FF">
                  <a:gamma/>
                  <a:shade val="45490"/>
                  <a:invGamma/>
                </a:srgbClr>
              </a:gs>
            </a:gsLst>
            <a:lin ang="5400000" scaled="1"/>
          </a:gradFill>
          <a:ln w="12700">
            <a:solidFill>
              <a:schemeClr val="tx1"/>
            </a:solidFill>
            <a:miter lim="800000"/>
            <a:headEnd/>
            <a:tailEnd/>
          </a:ln>
          <a:effectLst/>
        </p:spPr>
        <p:txBody>
          <a:bodyPr lIns="110989" tIns="55496" rIns="110989" bIns="55496" anchor="ctr" anchorCtr="1"/>
          <a:lstStyle/>
          <a:p>
            <a:pPr algn="ctr" defTabSz="1219123">
              <a:defRPr/>
            </a:pP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Stakeholder</a:t>
            </a:r>
            <a:r>
              <a:rPr lang="en-US" sz="2000" b="1" i="1" dirty="0">
                <a:solidFill>
                  <a:srgbClr val="FFFF00"/>
                </a:solidFill>
                <a:effectLst>
                  <a:outerShdw blurRad="38100" dist="38100" dir="2700000" algn="tl">
                    <a:srgbClr val="000000"/>
                  </a:outerShdw>
                </a:effectLst>
                <a:latin typeface="Mongolian Baiti" pitchFamily="66" charset="0"/>
                <a:cs typeface="Mongolian Baiti" pitchFamily="66" charset="0"/>
              </a:rPr>
              <a:t> </a:t>
            </a: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Interest</a:t>
            </a:r>
          </a:p>
        </p:txBody>
      </p:sp>
      <p:sp>
        <p:nvSpPr>
          <p:cNvPr id="15" name="Text Box 3"/>
          <p:cNvSpPr txBox="1">
            <a:spLocks noChangeArrowheads="1"/>
          </p:cNvSpPr>
          <p:nvPr userDrawn="1"/>
        </p:nvSpPr>
        <p:spPr bwMode="auto">
          <a:xfrm>
            <a:off x="37512" y="1403881"/>
            <a:ext cx="5980081" cy="301960"/>
          </a:xfrm>
          <a:prstGeom prst="rect">
            <a:avLst/>
          </a:prstGeom>
          <a:gradFill rotWithShape="0">
            <a:gsLst>
              <a:gs pos="0">
                <a:srgbClr val="0000FF">
                  <a:gamma/>
                  <a:shade val="45490"/>
                  <a:invGamma/>
                </a:srgbClr>
              </a:gs>
              <a:gs pos="50000">
                <a:srgbClr val="0000FF"/>
              </a:gs>
              <a:gs pos="100000">
                <a:srgbClr val="0000FF">
                  <a:gamma/>
                  <a:shade val="45490"/>
                  <a:invGamma/>
                </a:srgbClr>
              </a:gs>
            </a:gsLst>
            <a:lin ang="5400000" scaled="1"/>
          </a:gradFill>
          <a:ln w="12700">
            <a:solidFill>
              <a:schemeClr val="tx1"/>
            </a:solidFill>
            <a:miter lim="800000"/>
            <a:headEnd/>
            <a:tailEnd/>
          </a:ln>
          <a:effectLst/>
        </p:spPr>
        <p:txBody>
          <a:bodyPr lIns="110989" tIns="55496" rIns="110989" bIns="55496" anchor="ctr" anchorCtr="1"/>
          <a:lstStyle/>
          <a:p>
            <a:pPr algn="ctr" defTabSz="1219123">
              <a:defRPr/>
            </a:pP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Storyline</a:t>
            </a:r>
          </a:p>
        </p:txBody>
      </p:sp>
      <p:sp>
        <p:nvSpPr>
          <p:cNvPr id="16" name="Text Box 3"/>
          <p:cNvSpPr txBox="1">
            <a:spLocks noChangeArrowheads="1"/>
          </p:cNvSpPr>
          <p:nvPr userDrawn="1"/>
        </p:nvSpPr>
        <p:spPr bwMode="auto">
          <a:xfrm>
            <a:off x="37510" y="5342249"/>
            <a:ext cx="12112557" cy="283301"/>
          </a:xfrm>
          <a:prstGeom prst="rect">
            <a:avLst/>
          </a:prstGeom>
          <a:gradFill rotWithShape="0">
            <a:gsLst>
              <a:gs pos="0">
                <a:srgbClr val="0000FF">
                  <a:gamma/>
                  <a:shade val="45490"/>
                  <a:invGamma/>
                </a:srgbClr>
              </a:gs>
              <a:gs pos="50000">
                <a:srgbClr val="0000FF"/>
              </a:gs>
              <a:gs pos="100000">
                <a:srgbClr val="0000FF">
                  <a:gamma/>
                  <a:shade val="45490"/>
                  <a:invGamma/>
                </a:srgbClr>
              </a:gs>
            </a:gsLst>
            <a:lin ang="5400000" scaled="1"/>
          </a:gradFill>
          <a:ln w="12700">
            <a:solidFill>
              <a:schemeClr val="tx1"/>
            </a:solidFill>
            <a:miter lim="800000"/>
            <a:headEnd/>
            <a:tailEnd/>
          </a:ln>
          <a:effectLst/>
        </p:spPr>
        <p:txBody>
          <a:bodyPr lIns="110989" tIns="55496" rIns="110989" bIns="55496" anchor="ctr" anchorCtr="1"/>
          <a:lstStyle/>
          <a:p>
            <a:pPr algn="ctr" defTabSz="1219123">
              <a:defRPr/>
            </a:pPr>
            <a:r>
              <a:rPr lang="en-US" sz="2400" b="1" i="1" dirty="0">
                <a:solidFill>
                  <a:srgbClr val="FFFF00"/>
                </a:solidFill>
                <a:effectLst>
                  <a:outerShdw blurRad="38100" dist="38100" dir="2700000" algn="tl">
                    <a:srgbClr val="000000"/>
                  </a:outerShdw>
                </a:effectLst>
                <a:latin typeface="Mongolian Baiti" pitchFamily="66" charset="0"/>
                <a:cs typeface="Mongolian Baiti" pitchFamily="66" charset="0"/>
              </a:rPr>
              <a:t>Talking Points</a:t>
            </a:r>
          </a:p>
        </p:txBody>
      </p:sp>
      <p:sp>
        <p:nvSpPr>
          <p:cNvPr id="18" name="Content Placeholder 7"/>
          <p:cNvSpPr>
            <a:spLocks noGrp="1"/>
          </p:cNvSpPr>
          <p:nvPr>
            <p:ph sz="quarter" idx="15" hasCustomPrompt="1"/>
          </p:nvPr>
        </p:nvSpPr>
        <p:spPr>
          <a:xfrm>
            <a:off x="6147252" y="1729543"/>
            <a:ext cx="5980081" cy="1388969"/>
          </a:xfrm>
          <a:prstGeom prst="rect">
            <a:avLst/>
          </a:prstGeom>
        </p:spPr>
        <p:txBody>
          <a:bodyPr vert="horz" wrap="square">
            <a:normAutofit/>
          </a:bodyPr>
          <a:lstStyle>
            <a:lvl1pPr marL="169863" indent="-169863">
              <a:defRPr sz="2000" baseline="0">
                <a:latin typeface="Mongolian Baiti"/>
              </a:defRPr>
            </a:lvl1pPr>
            <a:lvl2pPr>
              <a:defRPr sz="2000">
                <a:latin typeface="Mongolian Baiti" panose="03000500000000000000" pitchFamily="66" charset="0"/>
                <a:cs typeface="Mongolian Baiti" panose="03000500000000000000" pitchFamily="66" charset="0"/>
              </a:defRPr>
            </a:lvl2pPr>
          </a:lstStyle>
          <a:p>
            <a:pPr lvl="0"/>
            <a:r>
              <a:rPr lang="en-US" dirty="0"/>
              <a:t>Insert Content Here</a:t>
            </a:r>
          </a:p>
          <a:p>
            <a:pPr lvl="1"/>
            <a:endParaRPr lang="en-US" dirty="0"/>
          </a:p>
        </p:txBody>
      </p:sp>
      <p:sp>
        <p:nvSpPr>
          <p:cNvPr id="19" name="Content Placeholder 7"/>
          <p:cNvSpPr>
            <a:spLocks noGrp="1"/>
          </p:cNvSpPr>
          <p:nvPr>
            <p:ph sz="quarter" idx="16" hasCustomPrompt="1"/>
          </p:nvPr>
        </p:nvSpPr>
        <p:spPr>
          <a:xfrm>
            <a:off x="6173507" y="3449356"/>
            <a:ext cx="5980081" cy="1739333"/>
          </a:xfrm>
          <a:prstGeom prst="rect">
            <a:avLst/>
          </a:prstGeom>
        </p:spPr>
        <p:txBody>
          <a:bodyPr vert="horz" wrap="square">
            <a:normAutofit/>
          </a:bodyPr>
          <a:lstStyle>
            <a:lvl1pPr marL="169863" indent="-169863">
              <a:defRPr sz="2000" baseline="0">
                <a:latin typeface="Mongolian Baiti"/>
              </a:defRPr>
            </a:lvl1pPr>
            <a:lvl2pPr>
              <a:defRPr sz="2000">
                <a:latin typeface="Mongolian Baiti" panose="03000500000000000000" pitchFamily="66" charset="0"/>
                <a:cs typeface="Mongolian Baiti" panose="03000500000000000000" pitchFamily="66" charset="0"/>
              </a:defRPr>
            </a:lvl2pPr>
          </a:lstStyle>
          <a:p>
            <a:pPr lvl="0"/>
            <a:r>
              <a:rPr lang="en-US" dirty="0"/>
              <a:t>Insert Content Here</a:t>
            </a:r>
          </a:p>
        </p:txBody>
      </p:sp>
      <p:sp>
        <p:nvSpPr>
          <p:cNvPr id="20" name="Content Placeholder 7"/>
          <p:cNvSpPr>
            <a:spLocks noGrp="1"/>
          </p:cNvSpPr>
          <p:nvPr>
            <p:ph sz="quarter" idx="17" hasCustomPrompt="1"/>
          </p:nvPr>
        </p:nvSpPr>
        <p:spPr>
          <a:xfrm>
            <a:off x="56704" y="5715315"/>
            <a:ext cx="12038082" cy="1142685"/>
          </a:xfrm>
          <a:prstGeom prst="rect">
            <a:avLst/>
          </a:prstGeom>
        </p:spPr>
        <p:txBody>
          <a:bodyPr vert="horz" wrap="square">
            <a:normAutofit/>
          </a:bodyPr>
          <a:lstStyle>
            <a:lvl1pPr marL="169863" indent="-169863">
              <a:defRPr sz="2000" baseline="0">
                <a:latin typeface="Mongolian Baiti"/>
              </a:defRPr>
            </a:lvl1pPr>
            <a:lvl2pPr>
              <a:defRPr sz="2000">
                <a:latin typeface="Mongolian Baiti" panose="03000500000000000000" pitchFamily="66" charset="0"/>
                <a:cs typeface="Mongolian Baiti" panose="03000500000000000000" pitchFamily="66" charset="0"/>
              </a:defRPr>
            </a:lvl2pPr>
          </a:lstStyle>
          <a:p>
            <a:pPr lvl="0"/>
            <a:r>
              <a:rPr lang="en-US" dirty="0"/>
              <a:t>Insert Content Here</a:t>
            </a:r>
          </a:p>
          <a:p>
            <a:pPr lvl="1"/>
            <a:endParaRPr lang="en-US" dirty="0"/>
          </a:p>
        </p:txBody>
      </p:sp>
    </p:spTree>
    <p:extLst>
      <p:ext uri="{BB962C8B-B14F-4D97-AF65-F5344CB8AC3E}">
        <p14:creationId xmlns:p14="http://schemas.microsoft.com/office/powerpoint/2010/main" val="283546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2" name="Slide Number Placeholder 8"/>
          <p:cNvSpPr>
            <a:spLocks noGrp="1"/>
          </p:cNvSpPr>
          <p:nvPr>
            <p:ph type="sldNum" sz="quarter" idx="4"/>
          </p:nvPr>
        </p:nvSpPr>
        <p:spPr>
          <a:xfrm>
            <a:off x="11559593" y="6539442"/>
            <a:ext cx="634052" cy="366183"/>
          </a:xfrm>
          <a:prstGeom prst="rect">
            <a:avLst/>
          </a:prstGeom>
        </p:spPr>
        <p:txBody>
          <a:bodyPr vert="horz" lIns="91440" tIns="45720" rIns="91440" bIns="45720" rtlCol="0" anchor="ctr"/>
          <a:lstStyle>
            <a:lvl1pPr algn="ctr">
              <a:defRPr sz="1600">
                <a:solidFill>
                  <a:srgbClr val="FFFFFF"/>
                </a:solidFill>
                <a:latin typeface="Mongolian Baiti"/>
                <a:cs typeface="Mongolian Baiti"/>
              </a:defRPr>
            </a:lvl1pPr>
          </a:lstStyle>
          <a:p>
            <a:fld id="{F0E2E566-7E0B-4942-9BF6-0D890BA52719}" type="slidenum">
              <a:rPr lang="en-US" smtClean="0"/>
              <a:pPr/>
              <a:t>‹#›</a:t>
            </a:fld>
            <a:endParaRPr lang="en-US" dirty="0"/>
          </a:p>
        </p:txBody>
      </p:sp>
      <p:sp>
        <p:nvSpPr>
          <p:cNvPr id="5" name="Text Placeholder 11"/>
          <p:cNvSpPr>
            <a:spLocks noGrp="1" noChangeAspect="1"/>
          </p:cNvSpPr>
          <p:nvPr>
            <p:ph type="body" sz="quarter" idx="13" hasCustomPrompt="1"/>
          </p:nvPr>
        </p:nvSpPr>
        <p:spPr>
          <a:xfrm>
            <a:off x="2169974" y="187421"/>
            <a:ext cx="8115457" cy="943848"/>
          </a:xfrm>
          <a:prstGeom prst="rect">
            <a:avLst/>
          </a:prstGeom>
        </p:spPr>
        <p:txBody>
          <a:bodyPr vert="horz" wrap="square" anchor="ctr">
            <a:normAutofit/>
          </a:bodyPr>
          <a:lstStyle>
            <a:lvl1pPr algn="ctr">
              <a:buNone/>
              <a:defRPr sz="5333">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
        <p:nvSpPr>
          <p:cNvPr id="8" name="Picture Placeholder 6"/>
          <p:cNvSpPr>
            <a:spLocks noGrp="1"/>
          </p:cNvSpPr>
          <p:nvPr>
            <p:ph type="pic" sz="quarter" idx="12" hasCustomPrompt="1"/>
          </p:nvPr>
        </p:nvSpPr>
        <p:spPr>
          <a:xfrm>
            <a:off x="10798761" y="149793"/>
            <a:ext cx="1036320" cy="1036320"/>
          </a:xfrm>
          <a:prstGeom prst="rect">
            <a:avLst/>
          </a:prstGeom>
          <a:effectLst>
            <a:outerShdw blurRad="50800" dist="38100" dir="2700000">
              <a:srgbClr val="000000">
                <a:alpha val="43000"/>
              </a:srgbClr>
            </a:outerShdw>
          </a:effectLst>
        </p:spPr>
        <p:txBody>
          <a:bodyPr vert="horz" anchor="ctr"/>
          <a:lstStyle>
            <a:lvl1pPr algn="ctr">
              <a:buNone/>
              <a:defRPr sz="1600">
                <a:solidFill>
                  <a:srgbClr val="FFFFFF"/>
                </a:solidFill>
              </a:defRPr>
            </a:lvl1pPr>
          </a:lstStyle>
          <a:p>
            <a:r>
              <a:rPr lang="en-US" sz="1600" dirty="0">
                <a:solidFill>
                  <a:srgbClr val="FFFFFF"/>
                </a:solidFill>
              </a:rPr>
              <a:t>SHIELD</a:t>
            </a:r>
            <a:endParaRPr lang="en-US" dirty="0"/>
          </a:p>
        </p:txBody>
      </p:sp>
    </p:spTree>
    <p:extLst>
      <p:ext uri="{BB962C8B-B14F-4D97-AF65-F5344CB8AC3E}">
        <p14:creationId xmlns:p14="http://schemas.microsoft.com/office/powerpoint/2010/main" val="226273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ext Placeholder 11"/>
          <p:cNvSpPr>
            <a:spLocks noGrp="1" noChangeAspect="1"/>
          </p:cNvSpPr>
          <p:nvPr>
            <p:ph type="body" sz="quarter" idx="13" hasCustomPrompt="1"/>
          </p:nvPr>
        </p:nvSpPr>
        <p:spPr>
          <a:xfrm>
            <a:off x="2169974" y="187421"/>
            <a:ext cx="8115457" cy="943848"/>
          </a:xfrm>
          <a:prstGeom prst="rect">
            <a:avLst/>
          </a:prstGeom>
        </p:spPr>
        <p:txBody>
          <a:bodyPr vert="horz" wrap="square" anchor="ctr">
            <a:normAutofit/>
          </a:bodyPr>
          <a:lstStyle>
            <a:lvl1pPr algn="ctr">
              <a:buNone/>
              <a:defRPr sz="5333">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3223" y="90916"/>
            <a:ext cx="1188753" cy="1183821"/>
          </a:xfrm>
          <a:prstGeom prst="rect">
            <a:avLst/>
          </a:prstGeom>
        </p:spPr>
      </p:pic>
    </p:spTree>
    <p:extLst>
      <p:ext uri="{BB962C8B-B14F-4D97-AF65-F5344CB8AC3E}">
        <p14:creationId xmlns:p14="http://schemas.microsoft.com/office/powerpoint/2010/main" val="163495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Content">
    <p:spTree>
      <p:nvGrpSpPr>
        <p:cNvPr id="1" name=""/>
        <p:cNvGrpSpPr/>
        <p:nvPr/>
      </p:nvGrpSpPr>
      <p:grpSpPr>
        <a:xfrm>
          <a:off x="0" y="0"/>
          <a:ext cx="0" cy="0"/>
          <a:chOff x="0" y="0"/>
          <a:chExt cx="0" cy="0"/>
        </a:xfrm>
      </p:grpSpPr>
      <p:sp>
        <p:nvSpPr>
          <p:cNvPr id="13" name="Content Placeholder 7"/>
          <p:cNvSpPr>
            <a:spLocks noGrp="1"/>
          </p:cNvSpPr>
          <p:nvPr>
            <p:ph sz="quarter" idx="14" hasCustomPrompt="1"/>
          </p:nvPr>
        </p:nvSpPr>
        <p:spPr>
          <a:xfrm>
            <a:off x="1" y="1455950"/>
            <a:ext cx="12192000" cy="5402049"/>
          </a:xfrm>
          <a:prstGeom prst="rect">
            <a:avLst/>
          </a:prstGeom>
        </p:spPr>
        <p:txBody>
          <a:bodyPr vert="horz" wrap="square" lIns="112333" tIns="56166" rIns="112333" bIns="56166">
            <a:normAutofit/>
          </a:bodyPr>
          <a:lstStyle>
            <a:lvl1pPr>
              <a:defRPr baseline="0">
                <a:latin typeface="Mongolian Baiti"/>
              </a:defRPr>
            </a:lvl1pPr>
          </a:lstStyle>
          <a:p>
            <a:pPr lvl="0"/>
            <a:r>
              <a:rPr lang="en-US" dirty="0"/>
              <a:t>Insert Content Here</a:t>
            </a:r>
          </a:p>
        </p:txBody>
      </p:sp>
      <p:sp>
        <p:nvSpPr>
          <p:cNvPr id="14" name="Slide Number Placeholder 8"/>
          <p:cNvSpPr>
            <a:spLocks noGrp="1"/>
          </p:cNvSpPr>
          <p:nvPr>
            <p:ph type="sldNum" sz="quarter" idx="4"/>
          </p:nvPr>
        </p:nvSpPr>
        <p:spPr>
          <a:xfrm>
            <a:off x="11559593" y="6539445"/>
            <a:ext cx="634051" cy="366183"/>
          </a:xfrm>
          <a:prstGeom prst="rect">
            <a:avLst/>
          </a:prstGeom>
        </p:spPr>
        <p:txBody>
          <a:bodyPr vert="horz" lIns="112333" tIns="56166" rIns="112333" bIns="56166" rtlCol="0" anchor="ctr"/>
          <a:lstStyle>
            <a:lvl1pPr algn="ctr">
              <a:defRPr sz="1355">
                <a:solidFill>
                  <a:srgbClr val="FFFFFF"/>
                </a:solidFill>
                <a:latin typeface="Mongolian Baiti"/>
                <a:cs typeface="Mongolian Baiti"/>
              </a:defRPr>
            </a:lvl1pPr>
          </a:lstStyle>
          <a:p>
            <a:fld id="{927614C8-54BB-6246-9DA6-5EBA18D4F39D}" type="slidenum">
              <a:rPr lang="en-US" smtClean="0"/>
              <a:pPr/>
              <a:t>‹#›</a:t>
            </a:fld>
            <a:endParaRPr lang="en-US"/>
          </a:p>
        </p:txBody>
      </p:sp>
      <p:sp>
        <p:nvSpPr>
          <p:cNvPr id="8" name="Text Placeholder 11"/>
          <p:cNvSpPr>
            <a:spLocks noGrp="1" noChangeAspect="1"/>
          </p:cNvSpPr>
          <p:nvPr>
            <p:ph type="body" sz="quarter" idx="13" hasCustomPrompt="1"/>
          </p:nvPr>
        </p:nvSpPr>
        <p:spPr>
          <a:xfrm>
            <a:off x="2169977" y="187423"/>
            <a:ext cx="8115458" cy="943848"/>
          </a:xfrm>
          <a:prstGeom prst="rect">
            <a:avLst/>
          </a:prstGeom>
        </p:spPr>
        <p:txBody>
          <a:bodyPr vert="horz" wrap="square" lIns="112333" tIns="56166" rIns="112333" bIns="56166" anchor="ctr">
            <a:normAutofit/>
          </a:bodyPr>
          <a:lstStyle>
            <a:lvl1pPr algn="ctr">
              <a:buNone/>
              <a:defRPr sz="4428">
                <a:solidFill>
                  <a:srgbClr val="FFFFFF"/>
                </a:solidFill>
                <a:effectLst>
                  <a:outerShdw blurRad="50800" dist="38100" dir="2700000">
                    <a:srgbClr val="000000">
                      <a:alpha val="43000"/>
                    </a:srgbClr>
                  </a:outerShdw>
                </a:effectLst>
                <a:latin typeface="Mongolian Baiti"/>
                <a:cs typeface="Mongolian Baiti"/>
              </a:defRPr>
            </a:lvl1pPr>
          </a:lstStyle>
          <a:p>
            <a:pPr lvl="0"/>
            <a:r>
              <a:rPr lang="en-US" dirty="0"/>
              <a:t>Slide Title</a:t>
            </a:r>
          </a:p>
        </p:txBody>
      </p:sp>
    </p:spTree>
    <p:extLst>
      <p:ext uri="{BB962C8B-B14F-4D97-AF65-F5344CB8AC3E}">
        <p14:creationId xmlns:p14="http://schemas.microsoft.com/office/powerpoint/2010/main" val="118975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422F66-8503-40E9-AEAA-5B24EC1B226F}"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63753-D5F6-4A80-B98B-38A05BFB6F73}" type="slidenum">
              <a:rPr lang="en-US" smtClean="0"/>
              <a:t>‹#›</a:t>
            </a:fld>
            <a:endParaRPr lang="en-US"/>
          </a:p>
        </p:txBody>
      </p:sp>
    </p:spTree>
    <p:extLst>
      <p:ext uri="{BB962C8B-B14F-4D97-AF65-F5344CB8AC3E}">
        <p14:creationId xmlns:p14="http://schemas.microsoft.com/office/powerpoint/2010/main" val="4204610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304800" y="1295400"/>
            <a:ext cx="11582400" cy="4775200"/>
          </a:xfrm>
          <a:prstGeom prst="rect">
            <a:avLst/>
          </a:prstGeom>
        </p:spPr>
        <p:txBody>
          <a:bodyPr lIns="91401" tIns="45701" rIns="91401" bIns="45701">
            <a:normAutofit/>
          </a:bodyPr>
          <a:lstStyle>
            <a:lvl1pPr>
              <a:defRPr>
                <a:solidFill>
                  <a:schemeClr val="bg1"/>
                </a:solidFill>
                <a:effectLst>
                  <a:outerShdw blurRad="50800" dist="38100" dir="5400000" algn="t" rotWithShape="0">
                    <a:prstClr val="black">
                      <a:alpha val="40000"/>
                    </a:prstClr>
                  </a:outerShdw>
                </a:effectLst>
                <a:latin typeface="Mongolian Baiti" pitchFamily="66" charset="0"/>
                <a:cs typeface="Mongolian Baiti" pitchFamily="66" charset="0"/>
              </a:defRPr>
            </a:lvl1pPr>
            <a:lvl2pPr>
              <a:defRPr>
                <a:solidFill>
                  <a:schemeClr val="bg1"/>
                </a:solidFill>
                <a:effectLst>
                  <a:outerShdw blurRad="50800" dist="38100" dir="5400000" algn="t" rotWithShape="0">
                    <a:prstClr val="black">
                      <a:alpha val="40000"/>
                    </a:prstClr>
                  </a:outerShdw>
                </a:effectLst>
                <a:latin typeface="Mongolian Baiti" pitchFamily="66" charset="0"/>
                <a:cs typeface="Mongolian Baiti" pitchFamily="66" charset="0"/>
              </a:defRPr>
            </a:lvl2pPr>
            <a:lvl3pPr>
              <a:defRPr>
                <a:solidFill>
                  <a:schemeClr val="bg1"/>
                </a:solidFill>
                <a:effectLst>
                  <a:outerShdw blurRad="50800" dist="38100" dir="5400000" algn="t" rotWithShape="0">
                    <a:prstClr val="black">
                      <a:alpha val="40000"/>
                    </a:prstClr>
                  </a:outerShdw>
                </a:effectLst>
                <a:latin typeface="Mongolian Baiti" pitchFamily="66" charset="0"/>
                <a:cs typeface="Mongolian Baiti" pitchFamily="66" charset="0"/>
              </a:defRPr>
            </a:lvl3pPr>
            <a:lvl4pPr>
              <a:defRPr>
                <a:solidFill>
                  <a:schemeClr val="bg1"/>
                </a:solidFill>
                <a:effectLst>
                  <a:outerShdw blurRad="50800" dist="38100" dir="5400000" algn="t" rotWithShape="0">
                    <a:prstClr val="black">
                      <a:alpha val="40000"/>
                    </a:prstClr>
                  </a:outerShdw>
                </a:effectLst>
                <a:latin typeface="Mongolian Baiti" pitchFamily="66" charset="0"/>
                <a:cs typeface="Mongolian Baiti" pitchFamily="66" charset="0"/>
              </a:defRPr>
            </a:lvl4pPr>
            <a:lvl5pPr>
              <a:defRPr>
                <a:solidFill>
                  <a:schemeClr val="bg1"/>
                </a:solidFill>
                <a:effectLst>
                  <a:outerShdw blurRad="50800" dist="38100" dir="5400000" algn="t" rotWithShape="0">
                    <a:prstClr val="black">
                      <a:alpha val="40000"/>
                    </a:prstClr>
                  </a:outerShdw>
                </a:effectLst>
                <a:latin typeface="Mongolian Baiti" pitchFamily="66" charset="0"/>
                <a:cs typeface="Mongolian Baiti" pitchFamily="66"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1"/>
          </p:nvPr>
        </p:nvSpPr>
        <p:spPr>
          <a:xfrm>
            <a:off x="1524000" y="1"/>
            <a:ext cx="9144000" cy="1092200"/>
          </a:xfrm>
          <a:prstGeom prst="rect">
            <a:avLst/>
          </a:prstGeom>
        </p:spPr>
        <p:txBody>
          <a:bodyPr lIns="91401" tIns="45701" rIns="91401" bIns="45701">
            <a:normAutofit/>
            <a:scene3d>
              <a:camera prst="orthographicFront"/>
              <a:lightRig rig="threePt" dir="t"/>
            </a:scene3d>
            <a:sp3d extrusionH="57150">
              <a:bevelT w="38100" h="38100"/>
            </a:sp3d>
          </a:bodyPr>
          <a:lstStyle>
            <a:lvl1pPr algn="ctr">
              <a:buFont typeface="Arial" pitchFamily="34" charset="0"/>
              <a:buNone/>
              <a:defRPr sz="5333">
                <a:solidFill>
                  <a:schemeClr val="bg1"/>
                </a:solidFill>
                <a:effectLst>
                  <a:outerShdw blurRad="50800" dist="38100" dir="5400000" algn="t" rotWithShape="0">
                    <a:prstClr val="black">
                      <a:alpha val="40000"/>
                    </a:prstClr>
                  </a:outerShdw>
                </a:effectLst>
                <a:latin typeface="Mongolian Baiti" pitchFamily="66" charset="0"/>
                <a:cs typeface="Mongolian Baiti" pitchFamily="66" charset="0"/>
              </a:defRPr>
            </a:lvl1pPr>
          </a:lstStyle>
          <a:p>
            <a:pPr lvl="0"/>
            <a:r>
              <a:rPr lang="en-US"/>
              <a:t>Click to edit Master text styles</a:t>
            </a:r>
          </a:p>
        </p:txBody>
      </p:sp>
      <p:sp>
        <p:nvSpPr>
          <p:cNvPr id="5" name="Slide Number Placeholder 5"/>
          <p:cNvSpPr>
            <a:spLocks noGrp="1"/>
          </p:cNvSpPr>
          <p:nvPr>
            <p:ph type="sldNum" sz="quarter" idx="4"/>
          </p:nvPr>
        </p:nvSpPr>
        <p:spPr>
          <a:xfrm>
            <a:off x="11277605" y="6477000"/>
            <a:ext cx="711200" cy="304800"/>
          </a:xfrm>
          <a:prstGeom prst="rect">
            <a:avLst/>
          </a:prstGeom>
        </p:spPr>
        <p:txBody>
          <a:bodyPr vert="horz" lIns="91401" tIns="45701" rIns="91401" bIns="45701" rtlCol="0" anchor="ctr">
            <a:normAutofit/>
          </a:bodyPr>
          <a:lstStyle>
            <a:lvl1pPr algn="r">
              <a:defRPr sz="1600">
                <a:solidFill>
                  <a:schemeClr val="bg1"/>
                </a:solidFill>
                <a:effectLst>
                  <a:outerShdw blurRad="50800" dist="38100" dir="5400000" algn="t" rotWithShape="0">
                    <a:prstClr val="black">
                      <a:alpha val="40000"/>
                    </a:prstClr>
                  </a:outerShdw>
                </a:effectLst>
              </a:defRPr>
            </a:lvl1pPr>
          </a:lstStyle>
          <a:p>
            <a:pPr defTabSz="1311627"/>
            <a:fld id="{F0E2E566-7E0B-4942-9BF6-0D890BA52719}" type="slidenum">
              <a:rPr lang="en-US" smtClean="0">
                <a:solidFill>
                  <a:srgbClr val="FFFFFF"/>
                </a:solidFill>
              </a:rPr>
              <a:pPr defTabSz="1311627"/>
              <a:t>‹#›</a:t>
            </a:fld>
            <a:endParaRPr lang="en-US" dirty="0">
              <a:solidFill>
                <a:srgbClr val="FFFFFF"/>
              </a:solidFill>
            </a:endParaRPr>
          </a:p>
        </p:txBody>
      </p:sp>
    </p:spTree>
    <p:extLst>
      <p:ext uri="{BB962C8B-B14F-4D97-AF65-F5344CB8AC3E}">
        <p14:creationId xmlns:p14="http://schemas.microsoft.com/office/powerpoint/2010/main" val="195015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U Slide Template_No Bottom Bar.bmp"/>
          <p:cNvPicPr>
            <a:picLocks noChangeAspect="1"/>
          </p:cNvPicPr>
          <p:nvPr/>
        </p:nvPicPr>
        <p:blipFill>
          <a:blip r:embed="rId8" cstate="print"/>
          <a:stretch>
            <a:fillRect/>
          </a:stretch>
        </p:blipFill>
        <p:spPr>
          <a:xfrm>
            <a:off x="0" y="0"/>
            <a:ext cx="12192000" cy="6858000"/>
          </a:xfrm>
          <a:prstGeom prst="rect">
            <a:avLst/>
          </a:prstGeom>
        </p:spPr>
      </p:pic>
      <p:pic>
        <p:nvPicPr>
          <p:cNvPr id="3" name="Picture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700215" y="89209"/>
            <a:ext cx="1179059" cy="1174167"/>
          </a:xfrm>
          <a:prstGeom prst="rect">
            <a:avLst/>
          </a:prstGeom>
        </p:spPr>
      </p:pic>
    </p:spTree>
    <p:extLst>
      <p:ext uri="{BB962C8B-B14F-4D97-AF65-F5344CB8AC3E}">
        <p14:creationId xmlns:p14="http://schemas.microsoft.com/office/powerpoint/2010/main" val="1092111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495675" y="5334000"/>
            <a:ext cx="8455025" cy="152400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marL="342900" indent="-342900" algn="r" rtl="0" eaLnBrk="0" fontAlgn="base" hangingPunct="0">
              <a:spcBef>
                <a:spcPct val="20000"/>
              </a:spcBef>
              <a:spcAft>
                <a:spcPct val="0"/>
              </a:spcAft>
              <a:buFont typeface="Arial" charset="0"/>
              <a:buNone/>
              <a:defRPr sz="3200" b="1" kern="1200">
                <a:solidFill>
                  <a:schemeClr val="tx1"/>
                </a:solidFill>
                <a:effectLst>
                  <a:outerShdw blurRad="38100" dist="38100" dir="2700000" algn="tl">
                    <a:srgbClr val="000000">
                      <a:alpha val="43137"/>
                    </a:srgbClr>
                  </a:outerShdw>
                </a:effectLst>
                <a:latin typeface="Times New Roman"/>
                <a:ea typeface="ＭＳ Ｐゴシック" pitchFamily="-65" charset="-128"/>
                <a:cs typeface="Times New Roman"/>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0" fontAlgn="base" latinLnBrk="0" hangingPunct="0">
              <a:lnSpc>
                <a:spcPct val="100000"/>
              </a:lnSpc>
              <a:spcBef>
                <a:spcPts val="0"/>
              </a:spcBef>
              <a:spcAft>
                <a:spcPct val="0"/>
              </a:spcAft>
              <a:buClr>
                <a:srgbClr val="000000"/>
              </a:buClr>
              <a:buSzTx/>
              <a:buFont typeface="Arial" charset="0"/>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a:ea typeface="ＭＳ Ｐゴシック" pitchFamily="-65" charset="-128"/>
              <a:cs typeface="Times New Roman"/>
            </a:endParaRPr>
          </a:p>
        </p:txBody>
      </p:sp>
      <p:sp>
        <p:nvSpPr>
          <p:cNvPr id="12" name="Text Placeholder 2"/>
          <p:cNvSpPr>
            <a:spLocks noGrp="1"/>
          </p:cNvSpPr>
          <p:nvPr>
            <p:ph type="body" sz="quarter" idx="13"/>
          </p:nvPr>
        </p:nvSpPr>
        <p:spPr>
          <a:xfrm>
            <a:off x="1524000" y="1438883"/>
            <a:ext cx="9144000" cy="3980233"/>
          </a:xfrm>
          <a:prstGeom prst="rect">
            <a:avLst/>
          </a:prstGeom>
        </p:spPr>
        <p:txBody>
          <a:bodyPr>
            <a:normAutofit/>
            <a:scene3d>
              <a:camera prst="orthographicFront"/>
              <a:lightRig rig="threePt" dir="t"/>
            </a:scene3d>
            <a:sp3d extrusionH="57150">
              <a:bevelT w="38100" h="38100"/>
            </a:sp3d>
          </a:bodyPr>
          <a:lstStyle/>
          <a:p>
            <a:pPr marL="0" indent="0" algn="ctr">
              <a:spcBef>
                <a:spcPts val="0"/>
              </a:spcBef>
              <a:buNone/>
            </a:pPr>
            <a:endParaRPr lang="en-US" sz="5400" dirty="0">
              <a:solidFill>
                <a:schemeClr val="tx1"/>
              </a:solidFill>
              <a:effectLst>
                <a:outerShdw blurRad="38100" dist="38100" dir="2700000" algn="tl">
                  <a:srgbClr val="000000">
                    <a:alpha val="43137"/>
                  </a:srgbClr>
                </a:outerShdw>
              </a:effectLst>
            </a:endParaRPr>
          </a:p>
          <a:p>
            <a:pPr marL="0" indent="0" algn="ctr">
              <a:spcBef>
                <a:spcPts val="0"/>
              </a:spcBef>
              <a:buNone/>
            </a:pPr>
            <a:r>
              <a:rPr lang="en-US" sz="4800" b="1" dirty="0">
                <a:solidFill>
                  <a:schemeClr val="tx1"/>
                </a:solidFill>
                <a:effectLst>
                  <a:outerShdw blurRad="38100" dist="38100" dir="2700000" algn="tl">
                    <a:srgbClr val="000000">
                      <a:alpha val="43137"/>
                    </a:srgbClr>
                  </a:outerShdw>
                </a:effectLst>
              </a:rPr>
              <a:t>AFROTC</a:t>
            </a:r>
          </a:p>
          <a:p>
            <a:pPr marL="0" indent="0" algn="ctr">
              <a:spcBef>
                <a:spcPts val="0"/>
              </a:spcBef>
              <a:buNone/>
            </a:pPr>
            <a:r>
              <a:rPr lang="en-US" sz="4400" b="1" dirty="0">
                <a:solidFill>
                  <a:schemeClr val="tx1"/>
                </a:solidFill>
                <a:effectLst>
                  <a:outerShdw blurRad="38100" dist="38100" dir="2700000" algn="tl">
                    <a:srgbClr val="000000">
                      <a:alpha val="43137"/>
                    </a:srgbClr>
                  </a:outerShdw>
                </a:effectLst>
              </a:rPr>
              <a:t>Spring 2025 </a:t>
            </a:r>
          </a:p>
          <a:p>
            <a:pPr marL="0" indent="0" algn="ctr">
              <a:spcBef>
                <a:spcPts val="0"/>
              </a:spcBef>
              <a:buNone/>
            </a:pPr>
            <a:r>
              <a:rPr lang="en-US" sz="4400" b="1" dirty="0">
                <a:solidFill>
                  <a:schemeClr val="tx1"/>
                </a:solidFill>
                <a:effectLst>
                  <a:outerShdw blurRad="38100" dist="38100" dir="2700000" algn="tl">
                    <a:srgbClr val="000000">
                      <a:alpha val="43137"/>
                    </a:srgbClr>
                  </a:outerShdw>
                </a:effectLst>
              </a:rPr>
              <a:t>USSF Application Board</a:t>
            </a:r>
            <a:endParaRPr lang="en-US" sz="4400" i="1" dirty="0">
              <a:solidFill>
                <a:schemeClr val="tx1"/>
              </a:solidFill>
              <a:effectLst>
                <a:outerShdw blurRad="38100" dist="38100" dir="2700000" algn="tl">
                  <a:srgbClr val="000000">
                    <a:alpha val="43137"/>
                  </a:srgbClr>
                </a:outerShdw>
              </a:effectLst>
            </a:endParaRPr>
          </a:p>
          <a:p>
            <a:pPr marL="0" indent="0" algn="ctr">
              <a:spcBef>
                <a:spcPts val="0"/>
              </a:spcBef>
              <a:buNone/>
            </a:pPr>
            <a:endParaRPr lang="en-US" sz="5400" dirty="0">
              <a:solidFill>
                <a:schemeClr val="tx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2315939-A697-A608-1329-58E44B211888}"/>
              </a:ext>
            </a:extLst>
          </p:cNvPr>
          <p:cNvSpPr txBox="1"/>
          <p:nvPr/>
        </p:nvSpPr>
        <p:spPr>
          <a:xfrm>
            <a:off x="3286469" y="262675"/>
            <a:ext cx="5619062" cy="646331"/>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6" name="TextBox 5">
            <a:extLst>
              <a:ext uri="{FF2B5EF4-FFF2-40B4-BE49-F238E27FC236}">
                <a16:creationId xmlns:a16="http://schemas.microsoft.com/office/drawing/2014/main" id="{63758690-2EBB-0D4E-4E3F-FBE8E2C5702E}"/>
              </a:ext>
            </a:extLst>
          </p:cNvPr>
          <p:cNvSpPr txBox="1"/>
          <p:nvPr/>
        </p:nvSpPr>
        <p:spPr>
          <a:xfrm>
            <a:off x="3286469" y="5772834"/>
            <a:ext cx="5619062" cy="646331"/>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pic>
        <p:nvPicPr>
          <p:cNvPr id="1026" name="Picture 2" descr="Space Launch Delta 45 &gt; Home">
            <a:extLst>
              <a:ext uri="{FF2B5EF4-FFF2-40B4-BE49-F238E27FC236}">
                <a16:creationId xmlns:a16="http://schemas.microsoft.com/office/drawing/2014/main" id="{96E2E164-4147-4823-ADB9-F54EC204C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99" y="1952471"/>
            <a:ext cx="2202602" cy="330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19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4C1E2-5299-36DD-91A5-76A58034C723}"/>
              </a:ext>
            </a:extLst>
          </p:cNvPr>
          <p:cNvPicPr>
            <a:picLocks noChangeAspect="1"/>
          </p:cNvPicPr>
          <p:nvPr/>
        </p:nvPicPr>
        <p:blipFill>
          <a:blip r:embed="rId3"/>
          <a:stretch>
            <a:fillRect/>
          </a:stretch>
        </p:blipFill>
        <p:spPr>
          <a:xfrm>
            <a:off x="230187" y="1502557"/>
            <a:ext cx="9572625" cy="5076825"/>
          </a:xfrm>
          <a:prstGeom prst="rect">
            <a:avLst/>
          </a:prstGeom>
        </p:spPr>
      </p:pic>
      <p:sp>
        <p:nvSpPr>
          <p:cNvPr id="5" name="Down Arrow 4"/>
          <p:cNvSpPr/>
          <p:nvPr/>
        </p:nvSpPr>
        <p:spPr>
          <a:xfrm rot="7835180">
            <a:off x="2421473" y="4283860"/>
            <a:ext cx="376517" cy="112518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3159462" y="5355444"/>
            <a:ext cx="692596" cy="307777"/>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Select </a:t>
            </a:r>
          </a:p>
        </p:txBody>
      </p:sp>
      <p:sp>
        <p:nvSpPr>
          <p:cNvPr id="7" name="TextBox 6">
            <a:extLst>
              <a:ext uri="{FF2B5EF4-FFF2-40B4-BE49-F238E27FC236}">
                <a16:creationId xmlns:a16="http://schemas.microsoft.com/office/drawing/2014/main" id="{80774769-CD54-F0D0-BD0C-94AC1AA3643C}"/>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8" name="TextBox 7">
            <a:extLst>
              <a:ext uri="{FF2B5EF4-FFF2-40B4-BE49-F238E27FC236}">
                <a16:creationId xmlns:a16="http://schemas.microsoft.com/office/drawing/2014/main" id="{66825DC6-0200-37EC-4621-3263EFD9DBFF}"/>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Tree>
    <p:extLst>
      <p:ext uri="{BB962C8B-B14F-4D97-AF65-F5344CB8AC3E}">
        <p14:creationId xmlns:p14="http://schemas.microsoft.com/office/powerpoint/2010/main" val="6638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7FDE6A-A01F-992A-7DE2-58A0AB564622}"/>
              </a:ext>
            </a:extLst>
          </p:cNvPr>
          <p:cNvPicPr>
            <a:picLocks noChangeAspect="1"/>
          </p:cNvPicPr>
          <p:nvPr/>
        </p:nvPicPr>
        <p:blipFill>
          <a:blip r:embed="rId3"/>
          <a:stretch>
            <a:fillRect/>
          </a:stretch>
        </p:blipFill>
        <p:spPr>
          <a:xfrm>
            <a:off x="203662" y="1498600"/>
            <a:ext cx="7588250" cy="5140427"/>
          </a:xfrm>
          <a:prstGeom prst="rect">
            <a:avLst/>
          </a:prstGeom>
        </p:spPr>
      </p:pic>
      <p:sp>
        <p:nvSpPr>
          <p:cNvPr id="6" name="TextBox 5">
            <a:extLst>
              <a:ext uri="{FF2B5EF4-FFF2-40B4-BE49-F238E27FC236}">
                <a16:creationId xmlns:a16="http://schemas.microsoft.com/office/drawing/2014/main" id="{CD38C8A5-F713-2FC3-0303-81E946B34CE0}"/>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7" name="TextBox 6">
            <a:extLst>
              <a:ext uri="{FF2B5EF4-FFF2-40B4-BE49-F238E27FC236}">
                <a16:creationId xmlns:a16="http://schemas.microsoft.com/office/drawing/2014/main" id="{3A8AC9C4-5826-139C-B5FA-C3411B7E9DFD}"/>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8" name="Title 1">
            <a:extLst>
              <a:ext uri="{FF2B5EF4-FFF2-40B4-BE49-F238E27FC236}">
                <a16:creationId xmlns:a16="http://schemas.microsoft.com/office/drawing/2014/main" id="{49D5D566-0CC3-6AF4-56E0-F85B232C932B}"/>
              </a:ext>
            </a:extLst>
          </p:cNvPr>
          <p:cNvSpPr>
            <a:spLocks noGrp="1"/>
          </p:cNvSpPr>
          <p:nvPr>
            <p:ph type="ctrTitle"/>
          </p:nvPr>
        </p:nvSpPr>
        <p:spPr>
          <a:xfrm>
            <a:off x="1743807" y="382242"/>
            <a:ext cx="9144000" cy="791287"/>
          </a:xfrm>
        </p:spPr>
        <p:txBody>
          <a:bodyPr/>
          <a:lstStyle/>
          <a:p>
            <a:r>
              <a:rPr lang="en-US" dirty="0">
                <a:solidFill>
                  <a:schemeClr val="bg1"/>
                </a:solidFill>
                <a:latin typeface="Mongolian Baiti" panose="03000500000000000000" pitchFamily="66" charset="0"/>
                <a:cs typeface="Mongolian Baiti" panose="03000500000000000000" pitchFamily="66" charset="0"/>
              </a:rPr>
              <a:t>New Nominations</a:t>
            </a:r>
          </a:p>
        </p:txBody>
      </p:sp>
      <p:pic>
        <p:nvPicPr>
          <p:cNvPr id="1026" name="Picture 1">
            <a:extLst>
              <a:ext uri="{FF2B5EF4-FFF2-40B4-BE49-F238E27FC236}">
                <a16:creationId xmlns:a16="http://schemas.microsoft.com/office/drawing/2014/main" id="{8E26DCA4-9302-41FC-9FD3-56E461A0D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891" y="2318038"/>
            <a:ext cx="4838979" cy="415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6CE912B-17FF-45B4-98E7-95465C36D12E}"/>
              </a:ext>
            </a:extLst>
          </p:cNvPr>
          <p:cNvPicPr>
            <a:picLocks noChangeAspect="1"/>
          </p:cNvPicPr>
          <p:nvPr/>
        </p:nvPicPr>
        <p:blipFill>
          <a:blip r:embed="rId5"/>
          <a:stretch>
            <a:fillRect/>
          </a:stretch>
        </p:blipFill>
        <p:spPr>
          <a:xfrm>
            <a:off x="3110112" y="2724151"/>
            <a:ext cx="156964" cy="161580"/>
          </a:xfrm>
          <a:prstGeom prst="rect">
            <a:avLst/>
          </a:prstGeom>
        </p:spPr>
      </p:pic>
      <p:sp>
        <p:nvSpPr>
          <p:cNvPr id="16" name="Down Arrow 6">
            <a:extLst>
              <a:ext uri="{FF2B5EF4-FFF2-40B4-BE49-F238E27FC236}">
                <a16:creationId xmlns:a16="http://schemas.microsoft.com/office/drawing/2014/main" id="{41682175-4B6E-4D42-BCED-C20A0B9A0764}"/>
              </a:ext>
            </a:extLst>
          </p:cNvPr>
          <p:cNvSpPr/>
          <p:nvPr/>
        </p:nvSpPr>
        <p:spPr>
          <a:xfrm rot="7475483">
            <a:off x="7004210" y="4906410"/>
            <a:ext cx="376517" cy="112518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041D4E19-142B-4AE3-AFF4-1DFCF4278736}"/>
              </a:ext>
            </a:extLst>
          </p:cNvPr>
          <p:cNvSpPr txBox="1"/>
          <p:nvPr/>
        </p:nvSpPr>
        <p:spPr>
          <a:xfrm>
            <a:off x="7915291" y="5789490"/>
            <a:ext cx="2067641" cy="307777"/>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2) Update (if applicable)</a:t>
            </a:r>
          </a:p>
        </p:txBody>
      </p:sp>
      <p:sp>
        <p:nvSpPr>
          <p:cNvPr id="18" name="Down Arrow 12">
            <a:extLst>
              <a:ext uri="{FF2B5EF4-FFF2-40B4-BE49-F238E27FC236}">
                <a16:creationId xmlns:a16="http://schemas.microsoft.com/office/drawing/2014/main" id="{B19C9E4E-A1F4-45D2-9165-5E3517858A37}"/>
              </a:ext>
            </a:extLst>
          </p:cNvPr>
          <p:cNvSpPr/>
          <p:nvPr/>
        </p:nvSpPr>
        <p:spPr>
          <a:xfrm rot="7475483">
            <a:off x="7328236" y="4376818"/>
            <a:ext cx="376517" cy="157130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Down Arrow 7">
            <a:extLst>
              <a:ext uri="{FF2B5EF4-FFF2-40B4-BE49-F238E27FC236}">
                <a16:creationId xmlns:a16="http://schemas.microsoft.com/office/drawing/2014/main" id="{BB787AE6-F61B-4292-A786-7FA3C972DBB4}"/>
              </a:ext>
            </a:extLst>
          </p:cNvPr>
          <p:cNvSpPr/>
          <p:nvPr/>
        </p:nvSpPr>
        <p:spPr>
          <a:xfrm rot="5400000">
            <a:off x="4414878" y="5724905"/>
            <a:ext cx="376517" cy="112518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B085D9F7-BECD-4A43-AF1B-6EF4A1A28F67}"/>
              </a:ext>
            </a:extLst>
          </p:cNvPr>
          <p:cNvSpPr txBox="1"/>
          <p:nvPr/>
        </p:nvSpPr>
        <p:spPr>
          <a:xfrm>
            <a:off x="5353301" y="6133612"/>
            <a:ext cx="999977" cy="400110"/>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4) </a:t>
            </a:r>
            <a:r>
              <a:rPr kumimoji="0" lang="en-US" sz="20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SAVE</a:t>
            </a:r>
            <a:endPar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endParaRPr>
          </a:p>
        </p:txBody>
      </p:sp>
      <p:sp>
        <p:nvSpPr>
          <p:cNvPr id="26" name="TextBox 25">
            <a:extLst>
              <a:ext uri="{FF2B5EF4-FFF2-40B4-BE49-F238E27FC236}">
                <a16:creationId xmlns:a16="http://schemas.microsoft.com/office/drawing/2014/main" id="{53B64F83-E8E2-4B8F-9987-FEDBB4AD2212}"/>
              </a:ext>
            </a:extLst>
          </p:cNvPr>
          <p:cNvSpPr txBox="1"/>
          <p:nvPr/>
        </p:nvSpPr>
        <p:spPr>
          <a:xfrm>
            <a:off x="1012773" y="4802303"/>
            <a:ext cx="832786" cy="307777"/>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3) Click</a:t>
            </a:r>
          </a:p>
        </p:txBody>
      </p:sp>
      <p:sp>
        <p:nvSpPr>
          <p:cNvPr id="27" name="Down Arrow 11">
            <a:extLst>
              <a:ext uri="{FF2B5EF4-FFF2-40B4-BE49-F238E27FC236}">
                <a16:creationId xmlns:a16="http://schemas.microsoft.com/office/drawing/2014/main" id="{EFEA28B6-CC27-4F11-9565-908EB6ECE2FE}"/>
              </a:ext>
            </a:extLst>
          </p:cNvPr>
          <p:cNvSpPr/>
          <p:nvPr/>
        </p:nvSpPr>
        <p:spPr>
          <a:xfrm rot="18012089">
            <a:off x="2313078" y="4742744"/>
            <a:ext cx="376517" cy="112518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42FFE7A6-6968-4291-AC54-465C9740AF3D}"/>
              </a:ext>
            </a:extLst>
          </p:cNvPr>
          <p:cNvSpPr txBox="1"/>
          <p:nvPr/>
        </p:nvSpPr>
        <p:spPr>
          <a:xfrm>
            <a:off x="7946016" y="2850435"/>
            <a:ext cx="4073831" cy="1169551"/>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1) Select the Commissioned Line Officer – Common AFSC for 14N, 17S, 62E, or 63A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OR</a:t>
            </a:r>
            <a:b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b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Select Commissioned Line Officer – Space Operations, Space Operations Officer (13S)</a:t>
            </a:r>
          </a:p>
        </p:txBody>
      </p:sp>
      <p:sp>
        <p:nvSpPr>
          <p:cNvPr id="31" name="TextBox 30">
            <a:extLst>
              <a:ext uri="{FF2B5EF4-FFF2-40B4-BE49-F238E27FC236}">
                <a16:creationId xmlns:a16="http://schemas.microsoft.com/office/drawing/2014/main" id="{95161755-AD1D-4939-B848-7D7FD4993FDF}"/>
              </a:ext>
            </a:extLst>
          </p:cNvPr>
          <p:cNvSpPr txBox="1"/>
          <p:nvPr/>
        </p:nvSpPr>
        <p:spPr>
          <a:xfrm>
            <a:off x="234084" y="3699209"/>
            <a:ext cx="2067641" cy="523220"/>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2) Read and check the volunteer box</a:t>
            </a:r>
          </a:p>
        </p:txBody>
      </p:sp>
      <p:sp>
        <p:nvSpPr>
          <p:cNvPr id="32" name="Down Arrow 11">
            <a:extLst>
              <a:ext uri="{FF2B5EF4-FFF2-40B4-BE49-F238E27FC236}">
                <a16:creationId xmlns:a16="http://schemas.microsoft.com/office/drawing/2014/main" id="{5264CE13-8E2F-4C26-B15A-8E70DABC1B0D}"/>
              </a:ext>
            </a:extLst>
          </p:cNvPr>
          <p:cNvSpPr/>
          <p:nvPr/>
        </p:nvSpPr>
        <p:spPr>
          <a:xfrm rot="15833392">
            <a:off x="2612792" y="3619367"/>
            <a:ext cx="376517" cy="9028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Down Arrow 12">
            <a:extLst>
              <a:ext uri="{FF2B5EF4-FFF2-40B4-BE49-F238E27FC236}">
                <a16:creationId xmlns:a16="http://schemas.microsoft.com/office/drawing/2014/main" id="{8654E069-3BAB-4E0C-AEDA-D757CA330872}"/>
              </a:ext>
            </a:extLst>
          </p:cNvPr>
          <p:cNvSpPr/>
          <p:nvPr/>
        </p:nvSpPr>
        <p:spPr>
          <a:xfrm rot="5400000">
            <a:off x="6539218" y="2582865"/>
            <a:ext cx="376517" cy="21288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87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979AFE2-5F42-4D42-1E3F-0289C9E1F79B}"/>
              </a:ext>
            </a:extLst>
          </p:cNvPr>
          <p:cNvPicPr>
            <a:picLocks noChangeAspect="1"/>
          </p:cNvPicPr>
          <p:nvPr/>
        </p:nvPicPr>
        <p:blipFill>
          <a:blip r:embed="rId3"/>
          <a:stretch>
            <a:fillRect/>
          </a:stretch>
        </p:blipFill>
        <p:spPr>
          <a:xfrm>
            <a:off x="9661133" y="2950428"/>
            <a:ext cx="2489348" cy="3858490"/>
          </a:xfrm>
          <a:prstGeom prst="rect">
            <a:avLst/>
          </a:prstGeom>
        </p:spPr>
      </p:pic>
      <p:pic>
        <p:nvPicPr>
          <p:cNvPr id="16" name="Picture 15">
            <a:extLst>
              <a:ext uri="{FF2B5EF4-FFF2-40B4-BE49-F238E27FC236}">
                <a16:creationId xmlns:a16="http://schemas.microsoft.com/office/drawing/2014/main" id="{0B2AB97A-1669-C14E-A5D5-C7B52A4A09F8}"/>
              </a:ext>
            </a:extLst>
          </p:cNvPr>
          <p:cNvPicPr>
            <a:picLocks noChangeAspect="1"/>
          </p:cNvPicPr>
          <p:nvPr/>
        </p:nvPicPr>
        <p:blipFill>
          <a:blip r:embed="rId4"/>
          <a:stretch>
            <a:fillRect/>
          </a:stretch>
        </p:blipFill>
        <p:spPr>
          <a:xfrm>
            <a:off x="29997" y="2245883"/>
            <a:ext cx="4078306" cy="3858489"/>
          </a:xfrm>
          <a:prstGeom prst="rect">
            <a:avLst/>
          </a:prstGeom>
        </p:spPr>
      </p:pic>
      <p:sp>
        <p:nvSpPr>
          <p:cNvPr id="3" name="Text Placeholder 4"/>
          <p:cNvSpPr txBox="1">
            <a:spLocks/>
          </p:cNvSpPr>
          <p:nvPr/>
        </p:nvSpPr>
        <p:spPr>
          <a:xfrm>
            <a:off x="2074606" y="376691"/>
            <a:ext cx="8436078" cy="943848"/>
          </a:xfrm>
          <a:prstGeom prst="rect">
            <a:avLst/>
          </a:prstGeom>
        </p:spPr>
        <p:txBody>
          <a:bodyPr>
            <a:normAutofit fontScale="62500" lnSpcReduction="2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lang="en-US" sz="4800" dirty="0">
                <a:solidFill>
                  <a:prstClr val="white"/>
                </a:solidFill>
                <a:latin typeface="Times New Roman" panose="02020603050405020304" pitchFamily="18" charset="0"/>
                <a:cs typeface="Times New Roman" panose="02020603050405020304" pitchFamily="18" charset="0"/>
              </a:rPr>
              <a:t>USSF Spring 2025</a:t>
            </a:r>
          </a:p>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Guardian Survey Instructions</a:t>
            </a:r>
          </a:p>
        </p:txBody>
      </p:sp>
      <p:sp>
        <p:nvSpPr>
          <p:cNvPr id="5" name="TextBox 4"/>
          <p:cNvSpPr txBox="1"/>
          <p:nvPr/>
        </p:nvSpPr>
        <p:spPr>
          <a:xfrm>
            <a:off x="4714763" y="4895840"/>
            <a:ext cx="1997012" cy="738664"/>
          </a:xfrm>
          <a:prstGeom prst="rect">
            <a:avLst/>
          </a:prstGeom>
          <a:solidFill>
            <a:schemeClr val="bg1"/>
          </a:solidFill>
          <a:ln w="19050">
            <a:solidFill>
              <a:srgbClr val="FF0000"/>
            </a:solidFill>
          </a:ln>
        </p:spPr>
        <p:txBody>
          <a:bodyPr wrap="square" rtlCol="0">
            <a:spAutoFit/>
          </a:bodyPr>
          <a:lstStyle/>
          <a:p>
            <a:pPr lvl="0">
              <a:defRPr/>
            </a:pPr>
            <a:r>
              <a:rPr lang="en-US" sz="1400" b="1" dirty="0">
                <a:solidFill>
                  <a:srgbClr val="FF0000"/>
                </a:solidFill>
                <a:latin typeface="Mongolian Baiti" panose="03000500000000000000" pitchFamily="66" charset="0"/>
                <a:cs typeface="Mongolian Baiti" panose="03000500000000000000" pitchFamily="66" charset="0"/>
              </a:rPr>
              <a:t>Selecting the box means the cadet volunteers for a USSF commission</a:t>
            </a:r>
            <a:endPar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endParaRPr>
          </a:p>
        </p:txBody>
      </p:sp>
      <p:sp>
        <p:nvSpPr>
          <p:cNvPr id="2" name="TextBox 1"/>
          <p:cNvSpPr txBox="1"/>
          <p:nvPr/>
        </p:nvSpPr>
        <p:spPr>
          <a:xfrm>
            <a:off x="4150696" y="2030972"/>
            <a:ext cx="597878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IMPORTANT:</a:t>
            </a:r>
            <a:r>
              <a:rPr kumimoji="0" lang="en-US" sz="1800" b="0" i="0" u="none" strike="noStrike" kern="1200" cap="none" spc="0" normalizeH="0" baseline="0" noProof="0" dirty="0">
                <a:ln>
                  <a:noFill/>
                </a:ln>
                <a:effectLst/>
                <a:uLnTx/>
                <a:uFillTx/>
                <a:latin typeface="Calibri"/>
                <a:ea typeface="+mn-ea"/>
                <a:cs typeface="+mn-cs"/>
              </a:rPr>
              <a:t> Cadets </a:t>
            </a:r>
            <a:r>
              <a:rPr kumimoji="0" lang="en-US" sz="1800" b="1" i="0" u="sng" strike="noStrike" kern="1200" cap="none" spc="0" normalizeH="0" baseline="0" noProof="0" dirty="0">
                <a:ln>
                  <a:noFill/>
                </a:ln>
                <a:effectLst/>
                <a:uLnTx/>
                <a:uFillTx/>
                <a:latin typeface="Calibri"/>
                <a:ea typeface="+mn-ea"/>
                <a:cs typeface="+mn-cs"/>
              </a:rPr>
              <a:t>must</a:t>
            </a:r>
            <a:r>
              <a:rPr kumimoji="0" lang="en-US" sz="1800" b="0" i="0" u="none" strike="noStrike" kern="1200" cap="none" spc="0" normalizeH="0" baseline="0" noProof="0" dirty="0">
                <a:ln>
                  <a:noFill/>
                </a:ln>
                <a:effectLst/>
                <a:uLnTx/>
                <a:uFillTx/>
                <a:latin typeface="Calibri"/>
                <a:ea typeface="+mn-ea"/>
                <a:cs typeface="+mn-cs"/>
              </a:rPr>
              <a:t> complete the USSF Guardian Survey for consideration to earn a commission into the Space Force. Failure to complete the survey results in the cadet not being considered (</a:t>
            </a:r>
            <a:r>
              <a:rPr kumimoji="0" lang="en-US" sz="1800" b="1" i="0" u="none" strike="noStrike" kern="1200" cap="none" spc="0" normalizeH="0" baseline="0" noProof="0" dirty="0">
                <a:ln>
                  <a:noFill/>
                </a:ln>
                <a:effectLst/>
                <a:uLnTx/>
                <a:uFillTx/>
                <a:latin typeface="Calibri"/>
                <a:ea typeface="+mn-ea"/>
                <a:cs typeface="+mn-cs"/>
              </a:rPr>
              <a:t>regardless of WINGS career preference selection</a:t>
            </a:r>
            <a:r>
              <a:rPr kumimoji="0" lang="en-US" sz="1800" b="0" i="0" u="none" strike="noStrike" kern="1200" cap="none" spc="0" normalizeH="0" baseline="0" noProof="0" dirty="0">
                <a:ln>
                  <a:noFill/>
                </a:ln>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SURVEY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rgbClr val="0000FF"/>
                </a:solidFill>
                <a:latin typeface="Times New Roman" panose="02020603050405020304" pitchFamily="18" charset="0"/>
              </a:rPr>
              <a:t>https://forms.osi.apps.mil/r/RZDmqXZrtL</a:t>
            </a:r>
          </a:p>
        </p:txBody>
      </p:sp>
      <p:sp>
        <p:nvSpPr>
          <p:cNvPr id="7" name="TextBox 6">
            <a:extLst>
              <a:ext uri="{FF2B5EF4-FFF2-40B4-BE49-F238E27FC236}">
                <a16:creationId xmlns:a16="http://schemas.microsoft.com/office/drawing/2014/main" id="{A3807637-0C1E-B4B6-4F8D-9876A4C987F6}"/>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8" name="TextBox 7">
            <a:extLst>
              <a:ext uri="{FF2B5EF4-FFF2-40B4-BE49-F238E27FC236}">
                <a16:creationId xmlns:a16="http://schemas.microsoft.com/office/drawing/2014/main" id="{4A8A938C-CA4F-D3A5-F97B-F202730FF469}"/>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6" name="Down Arrow 5"/>
          <p:cNvSpPr/>
          <p:nvPr/>
        </p:nvSpPr>
        <p:spPr>
          <a:xfrm rot="5400000">
            <a:off x="4033427" y="4803410"/>
            <a:ext cx="376517" cy="80027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8838F4F4-9EC9-42AB-A2D9-DEA80DC1E993}"/>
              </a:ext>
            </a:extLst>
          </p:cNvPr>
          <p:cNvSpPr txBox="1"/>
          <p:nvPr/>
        </p:nvSpPr>
        <p:spPr>
          <a:xfrm>
            <a:off x="6815938" y="4463680"/>
            <a:ext cx="1894899" cy="307777"/>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Fill in basic information</a:t>
            </a:r>
          </a:p>
        </p:txBody>
      </p:sp>
      <p:sp>
        <p:nvSpPr>
          <p:cNvPr id="14" name="Down Arrow 5">
            <a:extLst>
              <a:ext uri="{FF2B5EF4-FFF2-40B4-BE49-F238E27FC236}">
                <a16:creationId xmlns:a16="http://schemas.microsoft.com/office/drawing/2014/main" id="{B8BB8352-91ED-42F5-8E40-44E169CC07B5}"/>
              </a:ext>
            </a:extLst>
          </p:cNvPr>
          <p:cNvSpPr/>
          <p:nvPr/>
        </p:nvSpPr>
        <p:spPr>
          <a:xfrm rot="16200000">
            <a:off x="8988039" y="4236893"/>
            <a:ext cx="376517" cy="7613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147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8A6AEE-E7AA-44E6-928D-3338667988ED}"/>
              </a:ext>
            </a:extLst>
          </p:cNvPr>
          <p:cNvPicPr>
            <a:picLocks noChangeAspect="1"/>
          </p:cNvPicPr>
          <p:nvPr/>
        </p:nvPicPr>
        <p:blipFill rotWithShape="1">
          <a:blip r:embed="rId3"/>
          <a:srcRect t="10234"/>
          <a:stretch/>
        </p:blipFill>
        <p:spPr>
          <a:xfrm>
            <a:off x="819150" y="1423808"/>
            <a:ext cx="11010900" cy="5281791"/>
          </a:xfrm>
          <a:prstGeom prst="rect">
            <a:avLst/>
          </a:prstGeom>
        </p:spPr>
      </p:pic>
      <p:sp>
        <p:nvSpPr>
          <p:cNvPr id="8" name="TextBox 7">
            <a:extLst>
              <a:ext uri="{FF2B5EF4-FFF2-40B4-BE49-F238E27FC236}">
                <a16:creationId xmlns:a16="http://schemas.microsoft.com/office/drawing/2014/main" id="{A4F97586-8286-4EFB-9307-D800C12722E4}"/>
              </a:ext>
            </a:extLst>
          </p:cNvPr>
          <p:cNvSpPr txBox="1"/>
          <p:nvPr/>
        </p:nvSpPr>
        <p:spPr>
          <a:xfrm>
            <a:off x="5553075" y="2457450"/>
            <a:ext cx="1543050" cy="369332"/>
          </a:xfrm>
          <a:prstGeom prst="rect">
            <a:avLst/>
          </a:prstGeom>
          <a:solidFill>
            <a:schemeClr val="bg1"/>
          </a:solidFill>
        </p:spPr>
        <p:txBody>
          <a:bodyPr wrap="square" rtlCol="0">
            <a:spAutoFit/>
          </a:bodyPr>
          <a:lstStyle/>
          <a:p>
            <a:pPr algn="ctr"/>
            <a:r>
              <a:rPr lang="en-US" sz="900" b="1" dirty="0"/>
              <a:t>USSF ROTC SELECTION INTERVIEW</a:t>
            </a:r>
          </a:p>
        </p:txBody>
      </p:sp>
      <p:sp>
        <p:nvSpPr>
          <p:cNvPr id="13" name="TextBox 12">
            <a:extLst>
              <a:ext uri="{FF2B5EF4-FFF2-40B4-BE49-F238E27FC236}">
                <a16:creationId xmlns:a16="http://schemas.microsoft.com/office/drawing/2014/main" id="{AC160091-CCC4-494E-9BB3-D9D4F08A379D}"/>
              </a:ext>
            </a:extLst>
          </p:cNvPr>
          <p:cNvSpPr txBox="1"/>
          <p:nvPr/>
        </p:nvSpPr>
        <p:spPr>
          <a:xfrm>
            <a:off x="947494" y="2242006"/>
            <a:ext cx="4194657" cy="738664"/>
          </a:xfrm>
          <a:prstGeom prst="rect">
            <a:avLst/>
          </a:prstGeom>
          <a:solidFill>
            <a:schemeClr val="bg1"/>
          </a:solidFill>
          <a:ln w="19050">
            <a:solidFill>
              <a:srgbClr val="FF0000"/>
            </a:solidFill>
          </a:ln>
        </p:spPr>
        <p:txBody>
          <a:bodyPr wrap="square" rtlCol="0">
            <a:spAutoFit/>
          </a:bodyPr>
          <a:lstStyle/>
          <a:p>
            <a:pPr lvl="0">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Cadets who complete USSF Survey will be emailed a link to complete an online interview on the </a:t>
            </a:r>
            <a:r>
              <a:rPr lang="en-US" sz="1400" b="1" dirty="0" err="1">
                <a:solidFill>
                  <a:srgbClr val="FF0000"/>
                </a:solidFill>
                <a:latin typeface="Mongolian Baiti" panose="03000500000000000000" pitchFamily="66" charset="0"/>
                <a:cs typeface="Mongolian Baiti" panose="03000500000000000000" pitchFamily="66" charset="0"/>
              </a:rPr>
              <a:t>HireVue</a:t>
            </a:r>
            <a:r>
              <a:rPr lang="en-US" sz="1400" b="1" dirty="0">
                <a:solidFill>
                  <a:srgbClr val="FF0000"/>
                </a:solidFill>
                <a:latin typeface="Mongolian Baiti" panose="03000500000000000000" pitchFamily="66" charset="0"/>
                <a:cs typeface="Mongolian Baiti" panose="03000500000000000000" pitchFamily="66" charset="0"/>
              </a:rPr>
              <a:t> website</a:t>
            </a:r>
            <a:endPar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endParaRPr>
          </a:p>
        </p:txBody>
      </p:sp>
      <p:sp>
        <p:nvSpPr>
          <p:cNvPr id="14" name="Text Placeholder 4">
            <a:extLst>
              <a:ext uri="{FF2B5EF4-FFF2-40B4-BE49-F238E27FC236}">
                <a16:creationId xmlns:a16="http://schemas.microsoft.com/office/drawing/2014/main" id="{97433605-29F0-467A-8578-2471300CBBFA}"/>
              </a:ext>
            </a:extLst>
          </p:cNvPr>
          <p:cNvSpPr txBox="1">
            <a:spLocks/>
          </p:cNvSpPr>
          <p:nvPr/>
        </p:nvSpPr>
        <p:spPr>
          <a:xfrm>
            <a:off x="2668556" y="376691"/>
            <a:ext cx="7232861" cy="943848"/>
          </a:xfrm>
          <a:prstGeom prst="rect">
            <a:avLst/>
          </a:prstGeom>
        </p:spPr>
        <p:txBody>
          <a:bodyP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USSF </a:t>
            </a:r>
            <a:r>
              <a:rPr kumimoji="0" lang="en-US" sz="4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HireVue</a:t>
            </a: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Interview</a:t>
            </a:r>
          </a:p>
        </p:txBody>
      </p:sp>
      <p:sp>
        <p:nvSpPr>
          <p:cNvPr id="15" name="TextBox 14">
            <a:extLst>
              <a:ext uri="{FF2B5EF4-FFF2-40B4-BE49-F238E27FC236}">
                <a16:creationId xmlns:a16="http://schemas.microsoft.com/office/drawing/2014/main" id="{3E5AB643-B601-4693-9E4E-B3BC9FE4A927}"/>
              </a:ext>
            </a:extLst>
          </p:cNvPr>
          <p:cNvSpPr txBox="1"/>
          <p:nvPr/>
        </p:nvSpPr>
        <p:spPr>
          <a:xfrm>
            <a:off x="947493" y="3429000"/>
            <a:ext cx="4194657" cy="738664"/>
          </a:xfrm>
          <a:prstGeom prst="rect">
            <a:avLst/>
          </a:prstGeom>
          <a:solidFill>
            <a:schemeClr val="bg1"/>
          </a:solidFill>
          <a:ln w="19050">
            <a:solidFill>
              <a:srgbClr val="FF0000"/>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Cadets have 3 minutes to prepare for each question and are allowed 3 minutes to respond to each question. </a:t>
            </a:r>
            <a:r>
              <a:rPr lang="en-US" sz="1400" b="1" dirty="0">
                <a:solidFill>
                  <a:srgbClr val="FF0000"/>
                </a:solidFill>
                <a:latin typeface="Mongolian Baiti" panose="03000500000000000000" pitchFamily="66" charset="0"/>
                <a:cs typeface="Mongolian Baiti" panose="03000500000000000000" pitchFamily="66" charset="0"/>
              </a:rPr>
              <a:t>Cadets get 3 attempts per question.</a:t>
            </a:r>
            <a:endPar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endParaRPr>
          </a:p>
        </p:txBody>
      </p:sp>
      <p:sp>
        <p:nvSpPr>
          <p:cNvPr id="16" name="TextBox 15">
            <a:extLst>
              <a:ext uri="{FF2B5EF4-FFF2-40B4-BE49-F238E27FC236}">
                <a16:creationId xmlns:a16="http://schemas.microsoft.com/office/drawing/2014/main" id="{F6172564-D017-4352-94D9-604C2F39FF7D}"/>
              </a:ext>
            </a:extLst>
          </p:cNvPr>
          <p:cNvSpPr txBox="1"/>
          <p:nvPr/>
        </p:nvSpPr>
        <p:spPr>
          <a:xfrm>
            <a:off x="7365759" y="2656131"/>
            <a:ext cx="4194657" cy="1384995"/>
          </a:xfrm>
          <a:prstGeom prst="rect">
            <a:avLst/>
          </a:prstGeom>
          <a:solidFill>
            <a:schemeClr val="bg1"/>
          </a:solidFill>
          <a:ln w="19050">
            <a:solidFill>
              <a:srgbClr val="FF0000"/>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The interview is the biggest difference between the AF and USSF orders of merit. Cadets should take this seriously if they want to commission into the USSF.  Ability to articulate your desire to join the Space Force and understanding our core values will help.  Recommend cadets review the Guardian Ideal</a:t>
            </a:r>
          </a:p>
        </p:txBody>
      </p:sp>
      <p:sp>
        <p:nvSpPr>
          <p:cNvPr id="18" name="TextBox 17">
            <a:extLst>
              <a:ext uri="{FF2B5EF4-FFF2-40B4-BE49-F238E27FC236}">
                <a16:creationId xmlns:a16="http://schemas.microsoft.com/office/drawing/2014/main" id="{C5918A33-11D0-48D1-B860-BAEDCA6FDE7C}"/>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19" name="TextBox 18">
            <a:extLst>
              <a:ext uri="{FF2B5EF4-FFF2-40B4-BE49-F238E27FC236}">
                <a16:creationId xmlns:a16="http://schemas.microsoft.com/office/drawing/2014/main" id="{090D72DF-4C92-4472-B643-8995EDAD8A5B}"/>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17" name="TextBox 16">
            <a:extLst>
              <a:ext uri="{FF2B5EF4-FFF2-40B4-BE49-F238E27FC236}">
                <a16:creationId xmlns:a16="http://schemas.microsoft.com/office/drawing/2014/main" id="{AA611FF9-D1DA-4F0D-B124-E5C4929663CC}"/>
              </a:ext>
            </a:extLst>
          </p:cNvPr>
          <p:cNvSpPr txBox="1"/>
          <p:nvPr/>
        </p:nvSpPr>
        <p:spPr>
          <a:xfrm>
            <a:off x="7367343" y="5906025"/>
            <a:ext cx="3897287" cy="523220"/>
          </a:xfrm>
          <a:prstGeom prst="rect">
            <a:avLst/>
          </a:prstGeom>
          <a:solidFill>
            <a:schemeClr val="bg1"/>
          </a:solidFill>
          <a:ln w="19050">
            <a:solidFill>
              <a:srgbClr val="FF0000"/>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Interview email will have links to interview tips and resources to aid in preparing for the interview</a:t>
            </a:r>
          </a:p>
        </p:txBody>
      </p:sp>
    </p:spTree>
    <p:extLst>
      <p:ext uri="{BB962C8B-B14F-4D97-AF65-F5344CB8AC3E}">
        <p14:creationId xmlns:p14="http://schemas.microsoft.com/office/powerpoint/2010/main" val="65989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18300DB-5F42-33D5-4524-5D9D77C1FF49}"/>
              </a:ext>
            </a:extLst>
          </p:cNvPr>
          <p:cNvSpPr txBox="1">
            <a:spLocks/>
          </p:cNvSpPr>
          <p:nvPr/>
        </p:nvSpPr>
        <p:spPr>
          <a:xfrm>
            <a:off x="1556" y="376691"/>
            <a:ext cx="12185861" cy="943848"/>
          </a:xfrm>
          <a:prstGeom prst="rect">
            <a:avLst/>
          </a:prstGeom>
        </p:spPr>
        <p:txBody>
          <a:bodyPr lIns="91440" tIns="45720" rIns="91440" bIns="45720" anchor="t">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defRPr/>
            </a:pPr>
            <a:r>
              <a:rPr lang="en-US" sz="4400" dirty="0">
                <a:solidFill>
                  <a:schemeClr val="bg1"/>
                </a:solidFill>
                <a:latin typeface="Times New Roman"/>
                <a:cs typeface="Times New Roman"/>
              </a:rPr>
              <a:t>USSF Spring 2025 Application Timeline</a:t>
            </a:r>
          </a:p>
        </p:txBody>
      </p:sp>
      <p:sp>
        <p:nvSpPr>
          <p:cNvPr id="7" name="Rectangle 6">
            <a:extLst>
              <a:ext uri="{FF2B5EF4-FFF2-40B4-BE49-F238E27FC236}">
                <a16:creationId xmlns:a16="http://schemas.microsoft.com/office/drawing/2014/main" id="{6F7BCCBB-BF2E-28D1-5A6B-A152370DA412}"/>
              </a:ext>
            </a:extLst>
          </p:cNvPr>
          <p:cNvSpPr>
            <a:spLocks noGrp="1" noChangeArrowheads="1"/>
          </p:cNvSpPr>
          <p:nvPr/>
        </p:nvSpPr>
        <p:spPr>
          <a:xfrm>
            <a:off x="232012" y="1455951"/>
            <a:ext cx="11462683" cy="5290538"/>
          </a:xfrm>
          <a:prstGeom prst="rect">
            <a:avLst/>
          </a:prstGeom>
        </p:spPr>
        <p:txBody>
          <a:bodyPr vert="horz" wrap="square" lIns="91440" tIns="45720" rIns="91440" bIns="45720" anchor="t">
            <a:noAutofit/>
          </a:bodyPr>
          <a:lstStyle>
            <a:lvl1pPr marL="457189" indent="-457189" algn="l" defTabSz="609585" rtl="0" eaLnBrk="1" latinLnBrk="0" hangingPunct="1">
              <a:spcBef>
                <a:spcPct val="20000"/>
              </a:spcBef>
              <a:buFont typeface="Arial"/>
              <a:buChar char="•"/>
              <a:defRPr sz="4267" kern="1200" baseline="0">
                <a:solidFill>
                  <a:schemeClr val="tx1"/>
                </a:solidFill>
                <a:latin typeface="Mongolian Baiti"/>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6565" indent="-456565"/>
            <a:r>
              <a:rPr lang="en-US" sz="2800" dirty="0">
                <a:latin typeface="Mongolian Baiti" pitchFamily="66" charset="0"/>
                <a:cs typeface="Mongolian Baiti" pitchFamily="66" charset="0"/>
              </a:rPr>
              <a:t>04 Nov 2024: USSF Guardian Survey Opens </a:t>
            </a:r>
          </a:p>
          <a:p>
            <a:pPr marL="456565" indent="-456565"/>
            <a:r>
              <a:rPr lang="en-US" sz="2800" dirty="0">
                <a:latin typeface="Mongolian Baiti" pitchFamily="66" charset="0"/>
                <a:cs typeface="Mongolian Baiti" pitchFamily="66" charset="0"/>
              </a:rPr>
              <a:t>11 Dec 2024, 2345CST: USSF Guardian Survey Closes</a:t>
            </a:r>
          </a:p>
          <a:p>
            <a:pPr marL="456565" indent="-456565"/>
            <a:r>
              <a:rPr lang="en-US" sz="2800" dirty="0">
                <a:latin typeface="Mongolian Baiti" pitchFamily="66" charset="0"/>
                <a:cs typeface="Mongolian Baiti" pitchFamily="66" charset="0"/>
              </a:rPr>
              <a:t>13 Dec 2024: USSF </a:t>
            </a:r>
            <a:r>
              <a:rPr lang="en-US" sz="2800" dirty="0" err="1">
                <a:latin typeface="Mongolian Baiti" pitchFamily="66" charset="0"/>
                <a:cs typeface="Mongolian Baiti" pitchFamily="66" charset="0"/>
              </a:rPr>
              <a:t>HireVue</a:t>
            </a:r>
            <a:r>
              <a:rPr lang="en-US" sz="2800" dirty="0">
                <a:latin typeface="Mongolian Baiti" pitchFamily="66" charset="0"/>
                <a:cs typeface="Mongolian Baiti" pitchFamily="66" charset="0"/>
              </a:rPr>
              <a:t> Interview Opens</a:t>
            </a:r>
          </a:p>
          <a:p>
            <a:pPr marL="456565" indent="-456565"/>
            <a:r>
              <a:rPr lang="en-US" sz="2800" dirty="0">
                <a:latin typeface="Mongolian Baiti" pitchFamily="66" charset="0"/>
                <a:cs typeface="Mongolian Baiti" pitchFamily="66" charset="0"/>
              </a:rPr>
              <a:t>05 Jan 2025, 2359CST: USSF </a:t>
            </a:r>
            <a:r>
              <a:rPr lang="en-US" sz="2800" dirty="0" err="1">
                <a:latin typeface="Mongolian Baiti" pitchFamily="66" charset="0"/>
                <a:cs typeface="Mongolian Baiti" pitchFamily="66" charset="0"/>
              </a:rPr>
              <a:t>HireVue</a:t>
            </a:r>
            <a:r>
              <a:rPr lang="en-US" sz="2800" dirty="0">
                <a:latin typeface="Mongolian Baiti" pitchFamily="66" charset="0"/>
                <a:cs typeface="Mongolian Baiti" pitchFamily="66" charset="0"/>
              </a:rPr>
              <a:t> Interview Closes</a:t>
            </a:r>
          </a:p>
          <a:p>
            <a:pPr marL="456565" indent="-456565"/>
            <a:r>
              <a:rPr lang="en-US" sz="2800" dirty="0">
                <a:latin typeface="Mongolian Baiti" pitchFamily="66" charset="0"/>
                <a:cs typeface="Mongolian Baiti" pitchFamily="66" charset="0"/>
              </a:rPr>
              <a:t>06 Jan – 26 Jan 25: Score Interviews</a:t>
            </a:r>
          </a:p>
          <a:p>
            <a:pPr marL="456565" indent="-456565"/>
            <a:r>
              <a:rPr lang="en-US" sz="2800" dirty="0">
                <a:latin typeface="Mongolian Baiti" pitchFamily="66" charset="0"/>
                <a:cs typeface="Mongolian Baiti" pitchFamily="66" charset="0"/>
              </a:rPr>
              <a:t>February: AFROTC PSP 25 Board</a:t>
            </a:r>
          </a:p>
          <a:p>
            <a:pPr marL="456565" indent="-456565"/>
            <a:r>
              <a:rPr lang="en-US" sz="2800" dirty="0">
                <a:latin typeface="Mongolian Baiti" pitchFamily="66" charset="0"/>
                <a:cs typeface="Mongolian Baiti" pitchFamily="66" charset="0"/>
              </a:rPr>
              <a:t>19 Feb 25 : Projected PSP Official Release Date to Cadets</a:t>
            </a:r>
            <a:endParaRPr lang="en-US" sz="2892" dirty="0">
              <a:latin typeface="Mongolian Baiti" pitchFamily="66" charset="0"/>
              <a:cs typeface="Mongolian Baiti" pitchFamily="66" charset="0"/>
            </a:endParaRPr>
          </a:p>
        </p:txBody>
      </p:sp>
      <p:sp>
        <p:nvSpPr>
          <p:cNvPr id="2" name="TextBox 1">
            <a:extLst>
              <a:ext uri="{FF2B5EF4-FFF2-40B4-BE49-F238E27FC236}">
                <a16:creationId xmlns:a16="http://schemas.microsoft.com/office/drawing/2014/main" id="{BB6B5E7C-56CD-3902-E457-D27C9B9E17A2}"/>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3" name="TextBox 2">
            <a:extLst>
              <a:ext uri="{FF2B5EF4-FFF2-40B4-BE49-F238E27FC236}">
                <a16:creationId xmlns:a16="http://schemas.microsoft.com/office/drawing/2014/main" id="{7B770997-A496-BBB0-F835-655953586316}"/>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Tree>
    <p:extLst>
      <p:ext uri="{BB962C8B-B14F-4D97-AF65-F5344CB8AC3E}">
        <p14:creationId xmlns:p14="http://schemas.microsoft.com/office/powerpoint/2010/main" val="267911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759EE2-AC32-9084-583C-C992800977BD}"/>
              </a:ext>
            </a:extLst>
          </p:cNvPr>
          <p:cNvSpPr txBox="1">
            <a:spLocks/>
          </p:cNvSpPr>
          <p:nvPr/>
        </p:nvSpPr>
        <p:spPr>
          <a:xfrm>
            <a:off x="1556" y="376691"/>
            <a:ext cx="12185861" cy="943848"/>
          </a:xfrm>
          <a:prstGeom prst="rect">
            <a:avLst/>
          </a:prstGeom>
        </p:spPr>
        <p:txBody>
          <a:bodyPr lIns="91440" tIns="45720" rIns="91440" bIns="45720" anchor="t">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defRPr/>
            </a:pPr>
            <a:r>
              <a:rPr lang="en-US" sz="4800" dirty="0">
                <a:solidFill>
                  <a:schemeClr val="bg1"/>
                </a:solidFill>
                <a:latin typeface="Times New Roman"/>
                <a:cs typeface="Times New Roman"/>
              </a:rPr>
              <a:t>Final Notes</a:t>
            </a:r>
            <a:endParaRPr lang="en-US" sz="4250" dirty="0">
              <a:solidFill>
                <a:schemeClr val="bg1"/>
              </a:solidFill>
              <a:cs typeface="Calibri"/>
            </a:endParaRPr>
          </a:p>
        </p:txBody>
      </p:sp>
      <p:sp>
        <p:nvSpPr>
          <p:cNvPr id="6" name="Rectangle 5">
            <a:extLst>
              <a:ext uri="{FF2B5EF4-FFF2-40B4-BE49-F238E27FC236}">
                <a16:creationId xmlns:a16="http://schemas.microsoft.com/office/drawing/2014/main" id="{4A69DFE0-942B-353D-21F7-5EBAF5B09D54}"/>
              </a:ext>
            </a:extLst>
          </p:cNvPr>
          <p:cNvSpPr>
            <a:spLocks noGrp="1" noChangeArrowheads="1"/>
          </p:cNvSpPr>
          <p:nvPr/>
        </p:nvSpPr>
        <p:spPr>
          <a:xfrm>
            <a:off x="253277" y="1782204"/>
            <a:ext cx="11462683" cy="5075796"/>
          </a:xfrm>
          <a:prstGeom prst="rect">
            <a:avLst/>
          </a:prstGeom>
        </p:spPr>
        <p:txBody>
          <a:bodyPr vert="horz" wrap="square" lIns="91440" tIns="45720" rIns="91440" bIns="45720" anchor="t">
            <a:noAutofit/>
          </a:bodyPr>
          <a:lstStyle>
            <a:lvl1pPr marL="457189" indent="-457189" algn="l" defTabSz="609585" rtl="0" eaLnBrk="1" latinLnBrk="0" hangingPunct="1">
              <a:spcBef>
                <a:spcPct val="20000"/>
              </a:spcBef>
              <a:buFont typeface="Arial"/>
              <a:buChar char="•"/>
              <a:defRPr sz="4267" kern="1200" baseline="0">
                <a:solidFill>
                  <a:schemeClr val="tx1"/>
                </a:solidFill>
                <a:latin typeface="Mongolian Baiti"/>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6565" indent="-456565"/>
            <a:r>
              <a:rPr lang="en-US" sz="2400" dirty="0">
                <a:cs typeface="Mongolian Baiti"/>
              </a:rPr>
              <a:t>It is the </a:t>
            </a:r>
            <a:r>
              <a:rPr lang="en-US" sz="2400" b="1" u="sng" dirty="0">
                <a:cs typeface="Mongolian Baiti"/>
              </a:rPr>
              <a:t>cadet's responsibility</a:t>
            </a:r>
            <a:r>
              <a:rPr lang="en-US" sz="2400" dirty="0">
                <a:cs typeface="Mongolian Baiti"/>
              </a:rPr>
              <a:t> to ensure that your cadre knows that you are competing for a USSF Enrollment Allocation so that they can verify your records. </a:t>
            </a:r>
          </a:p>
          <a:p>
            <a:pPr marL="456565" indent="-456565"/>
            <a:r>
              <a:rPr lang="en-US" sz="2400" dirty="0">
                <a:cs typeface="Mongolian Baiti"/>
              </a:rPr>
              <a:t>It is the </a:t>
            </a:r>
            <a:r>
              <a:rPr lang="en-US" sz="2400" b="1" u="sng" dirty="0">
                <a:cs typeface="Mongolian Baiti"/>
              </a:rPr>
              <a:t>cadet's responsibility</a:t>
            </a:r>
            <a:r>
              <a:rPr lang="en-US" sz="2400" dirty="0">
                <a:cs typeface="Mongolian Baiti"/>
              </a:rPr>
              <a:t> to ensure that your WINGS preferences are accurate.</a:t>
            </a:r>
          </a:p>
          <a:p>
            <a:pPr marL="456565" indent="-456565"/>
            <a:r>
              <a:rPr lang="en-US" sz="2400" dirty="0">
                <a:cs typeface="Mongolian Baiti"/>
              </a:rPr>
              <a:t>It is the </a:t>
            </a:r>
            <a:r>
              <a:rPr lang="en-US" sz="2400" b="1" u="sng" dirty="0">
                <a:cs typeface="Mongolian Baiti"/>
              </a:rPr>
              <a:t>cadet's responsibility</a:t>
            </a:r>
            <a:r>
              <a:rPr lang="en-US" sz="2400" dirty="0">
                <a:cs typeface="Mongolian Baiti"/>
              </a:rPr>
              <a:t> to ensure that you complete both the USSF Guardian Survey and </a:t>
            </a:r>
            <a:r>
              <a:rPr lang="en-US" sz="2400" dirty="0" err="1">
                <a:cs typeface="Mongolian Baiti"/>
              </a:rPr>
              <a:t>HireVue</a:t>
            </a:r>
            <a:r>
              <a:rPr lang="en-US" sz="2400" dirty="0">
                <a:cs typeface="Mongolian Baiti"/>
              </a:rPr>
              <a:t> Interview before the deadlines.  There will be NO EXTENSION to the survey or interview.</a:t>
            </a:r>
          </a:p>
          <a:p>
            <a:pPr marL="456565" indent="-456565"/>
            <a:r>
              <a:rPr lang="en-US" sz="2400" dirty="0">
                <a:cs typeface="Mongolian Baiti"/>
              </a:rPr>
              <a:t>It is the </a:t>
            </a:r>
            <a:r>
              <a:rPr lang="en-US" sz="2400" b="1" u="sng" dirty="0">
                <a:cs typeface="Mongolian Baiti"/>
              </a:rPr>
              <a:t>cadet's responsibility</a:t>
            </a:r>
            <a:r>
              <a:rPr lang="en-US" sz="2400" dirty="0">
                <a:cs typeface="Mongolian Baiti"/>
              </a:rPr>
              <a:t> to provide an email that they will actively monitor for instructions and links to the </a:t>
            </a:r>
            <a:r>
              <a:rPr lang="en-US" sz="2400" dirty="0" err="1">
                <a:cs typeface="Mongolian Baiti"/>
              </a:rPr>
              <a:t>HireVue</a:t>
            </a:r>
            <a:r>
              <a:rPr lang="en-US" sz="2400" dirty="0">
                <a:cs typeface="Mongolian Baiti"/>
              </a:rPr>
              <a:t> Interview process.</a:t>
            </a:r>
          </a:p>
          <a:p>
            <a:pPr marL="456565" indent="-456565"/>
            <a:r>
              <a:rPr lang="en-US" sz="2400" dirty="0">
                <a:cs typeface="Mongolian Baiti"/>
              </a:rPr>
              <a:t>It is the </a:t>
            </a:r>
            <a:r>
              <a:rPr lang="en-US" sz="2400" b="1" u="sng" dirty="0">
                <a:cs typeface="Mongolian Baiti"/>
              </a:rPr>
              <a:t>cadet’s responsibility</a:t>
            </a:r>
            <a:r>
              <a:rPr lang="en-US" sz="2400" dirty="0">
                <a:cs typeface="Mongolian Baiti"/>
              </a:rPr>
              <a:t> to verify they received the </a:t>
            </a:r>
            <a:r>
              <a:rPr lang="en-US" sz="2400" dirty="0" err="1">
                <a:cs typeface="Mongolian Baiti"/>
              </a:rPr>
              <a:t>HireVue</a:t>
            </a:r>
            <a:r>
              <a:rPr lang="en-US" sz="2400" dirty="0">
                <a:cs typeface="Mongolian Baiti"/>
              </a:rPr>
              <a:t> Interview email if they completed the Guardian Survey.  If no email is received by 15 Dec 2024, they must contact their Cadre NLT 17 Dec 2024 to receive the interview link.</a:t>
            </a:r>
          </a:p>
          <a:p>
            <a:pPr marL="0" indent="0">
              <a:buNone/>
            </a:pPr>
            <a:endParaRPr lang="en-US" sz="2800" dirty="0">
              <a:latin typeface="Mongolian Baiti" pitchFamily="66" charset="0"/>
              <a:cs typeface="Mongolian Baiti" pitchFamily="66" charset="0"/>
            </a:endParaRPr>
          </a:p>
          <a:p>
            <a:pPr marL="456565" indent="-456565"/>
            <a:endParaRPr lang="en-US" sz="2800" dirty="0">
              <a:latin typeface="Mongolian Baiti" pitchFamily="66" charset="0"/>
              <a:cs typeface="Mongolian Baiti" pitchFamily="66" charset="0"/>
            </a:endParaRPr>
          </a:p>
        </p:txBody>
      </p:sp>
      <p:sp>
        <p:nvSpPr>
          <p:cNvPr id="2" name="TextBox 1">
            <a:extLst>
              <a:ext uri="{FF2B5EF4-FFF2-40B4-BE49-F238E27FC236}">
                <a16:creationId xmlns:a16="http://schemas.microsoft.com/office/drawing/2014/main" id="{6AB4827F-F6B7-F38A-2A34-B149B57B08C9}"/>
              </a:ext>
            </a:extLst>
          </p:cNvPr>
          <p:cNvSpPr txBox="1"/>
          <p:nvPr/>
        </p:nvSpPr>
        <p:spPr>
          <a:xfrm>
            <a:off x="8383077" y="1320539"/>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3" name="TextBox 2">
            <a:extLst>
              <a:ext uri="{FF2B5EF4-FFF2-40B4-BE49-F238E27FC236}">
                <a16:creationId xmlns:a16="http://schemas.microsoft.com/office/drawing/2014/main" id="{1B8BD806-FF1C-4256-27FB-E1C00D4AAD2E}"/>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Tree>
    <p:extLst>
      <p:ext uri="{BB962C8B-B14F-4D97-AF65-F5344CB8AC3E}">
        <p14:creationId xmlns:p14="http://schemas.microsoft.com/office/powerpoint/2010/main" val="44511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8271" y="213798"/>
            <a:ext cx="8115457" cy="943848"/>
          </a:xfrm>
        </p:spPr>
        <p:txBody>
          <a:bodyPr/>
          <a:lstStyle/>
          <a:p>
            <a:r>
              <a:rPr lang="en-US" dirty="0"/>
              <a:t>Questions?</a:t>
            </a:r>
          </a:p>
        </p:txBody>
      </p:sp>
      <p:sp>
        <p:nvSpPr>
          <p:cNvPr id="4" name="Rectangle 3"/>
          <p:cNvSpPr/>
          <p:nvPr/>
        </p:nvSpPr>
        <p:spPr>
          <a:xfrm>
            <a:off x="3440639" y="3084493"/>
            <a:ext cx="5310720" cy="1384995"/>
          </a:xfrm>
          <a:prstGeom prst="rect">
            <a:avLst/>
          </a:prstGeom>
        </p:spPr>
        <p:txBody>
          <a:bodyPr wrap="square">
            <a:spAutoFit/>
          </a:bodyPr>
          <a:lstStyle/>
          <a:p>
            <a:pPr algn="ctr"/>
            <a:r>
              <a:rPr lang="en-US" sz="2800" b="1" dirty="0">
                <a:solidFill>
                  <a:srgbClr val="000000"/>
                </a:solidFill>
                <a:latin typeface="Mongolian Baiti" panose="03000500000000000000" pitchFamily="66" charset="0"/>
                <a:ea typeface="Calibri" panose="020F0502020204030204" pitchFamily="34" charset="0"/>
                <a:cs typeface="Mongolian Baiti" panose="03000500000000000000" pitchFamily="66" charset="0"/>
              </a:rPr>
              <a:t>For questions or concerns, please contact your Detachment Cadre</a:t>
            </a:r>
            <a:endParaRPr lang="en-US" sz="2800" dirty="0">
              <a:solidFill>
                <a:srgbClr val="000000"/>
              </a:solidFill>
              <a:latin typeface="Mongolian Baiti" panose="03000500000000000000" pitchFamily="66" charset="0"/>
              <a:ea typeface="Calibri" panose="020F0502020204030204" pitchFamily="34" charset="0"/>
              <a:cs typeface="Mongolian Baiti" panose="03000500000000000000" pitchFamily="66" charset="0"/>
            </a:endParaRPr>
          </a:p>
          <a:p>
            <a:r>
              <a:rPr lang="en-US" sz="2800" dirty="0">
                <a:solidFill>
                  <a:srgbClr val="000000"/>
                </a:solidFill>
                <a:latin typeface="Mongolian Baiti" panose="03000500000000000000" pitchFamily="66" charset="0"/>
                <a:ea typeface="Calibri" panose="020F0502020204030204" pitchFamily="34" charset="0"/>
                <a:cs typeface="Mongolian Baiti" panose="03000500000000000000" pitchFamily="66" charset="0"/>
              </a:rPr>
              <a:t>	</a:t>
            </a:r>
          </a:p>
        </p:txBody>
      </p:sp>
      <p:sp>
        <p:nvSpPr>
          <p:cNvPr id="5" name="TextBox 4">
            <a:extLst>
              <a:ext uri="{FF2B5EF4-FFF2-40B4-BE49-F238E27FC236}">
                <a16:creationId xmlns:a16="http://schemas.microsoft.com/office/drawing/2014/main" id="{6800DC2A-DB4B-FE32-5C6E-B2561275EEE6}"/>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6" name="TextBox 5">
            <a:extLst>
              <a:ext uri="{FF2B5EF4-FFF2-40B4-BE49-F238E27FC236}">
                <a16:creationId xmlns:a16="http://schemas.microsoft.com/office/drawing/2014/main" id="{4BF0E4BE-67B4-C350-FA00-069AA920CF41}"/>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pic>
        <p:nvPicPr>
          <p:cNvPr id="7" name="Picture 2" descr="Space Launch Delta 45 &gt; Home">
            <a:extLst>
              <a:ext uri="{FF2B5EF4-FFF2-40B4-BE49-F238E27FC236}">
                <a16:creationId xmlns:a16="http://schemas.microsoft.com/office/drawing/2014/main" id="{388A0868-3508-4FB5-8F70-B05C9EDF1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99" y="1952471"/>
            <a:ext cx="2202602" cy="330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2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4800" dirty="0">
                <a:latin typeface="Times New Roman" panose="02020603050405020304" pitchFamily="18" charset="0"/>
                <a:cs typeface="Times New Roman" panose="02020603050405020304" pitchFamily="18" charset="0"/>
              </a:rPr>
              <a:t>Overview</a:t>
            </a:r>
          </a:p>
        </p:txBody>
      </p:sp>
      <p:sp>
        <p:nvSpPr>
          <p:cNvPr id="4" name="Content Placeholder 3"/>
          <p:cNvSpPr>
            <a:spLocks noGrp="1"/>
          </p:cNvSpPr>
          <p:nvPr>
            <p:ph sz="quarter" idx="14"/>
          </p:nvPr>
        </p:nvSpPr>
        <p:spPr>
          <a:xfrm>
            <a:off x="0" y="1320148"/>
            <a:ext cx="12067713" cy="5402049"/>
          </a:xfrm>
        </p:spPr>
        <p:txBody>
          <a:bodyPr>
            <a:normAutofit/>
          </a:bodyPr>
          <a:lstStyle/>
          <a:p>
            <a:pPr marL="0" indent="0">
              <a:buNone/>
            </a:pPr>
            <a:r>
              <a:rPr lang="en-US" sz="1800" b="1" dirty="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pPr marL="0" indent="0">
              <a:buNone/>
            </a:pPr>
            <a:r>
              <a:rPr lang="en-US" sz="1800" b="1" dirty="0">
                <a:ea typeface="Calibri" panose="020F0502020204030204" pitchFamily="34" charset="0"/>
              </a:rPr>
              <a:t>PURPOSE:  </a:t>
            </a:r>
            <a:r>
              <a:rPr lang="en-US" sz="1800" dirty="0">
                <a:ea typeface="Calibri" panose="020F0502020204030204" pitchFamily="34" charset="0"/>
              </a:rPr>
              <a:t>Ensure cadets and Detachment Cadre understand the process of cadet self-nomination for the USSF Application Board</a:t>
            </a:r>
            <a:endParaRPr lang="en-US" sz="1800" dirty="0">
              <a:latin typeface="Calibri" panose="020F0502020204030204" pitchFamily="34" charset="0"/>
              <a:ea typeface="Calibri" panose="020F0502020204030204" pitchFamily="34" charset="0"/>
            </a:endParaRPr>
          </a:p>
          <a:p>
            <a:pPr marL="0" indent="0">
              <a:buNone/>
            </a:pPr>
            <a:endParaRPr lang="en-US" sz="1800" b="1" dirty="0">
              <a:ea typeface="Calibri" panose="020F0502020204030204" pitchFamily="34" charset="0"/>
            </a:endParaRPr>
          </a:p>
          <a:p>
            <a:pPr marL="0" indent="0">
              <a:buNone/>
            </a:pPr>
            <a:r>
              <a:rPr lang="en-US" sz="1800" b="1" dirty="0">
                <a:ea typeface="Calibri" panose="020F0502020204030204" pitchFamily="34" charset="0"/>
              </a:rPr>
              <a:t>OBJECTIVES:  </a:t>
            </a:r>
            <a:endParaRPr lang="en-US" sz="1800" i="1" dirty="0">
              <a:solidFill>
                <a:srgbClr val="0000FF"/>
              </a:solidFill>
              <a:ea typeface="Calibri" panose="020F0502020204030204" pitchFamily="34" charset="0"/>
            </a:endParaRPr>
          </a:p>
          <a:p>
            <a:pPr>
              <a:buFont typeface="Arial" panose="020B0604020202020204" pitchFamily="34" charset="0"/>
              <a:buChar char="•"/>
            </a:pPr>
            <a:r>
              <a:rPr lang="en-US" sz="1800" dirty="0">
                <a:latin typeface="Mongolian Baiti" panose="03000500000000000000" pitchFamily="66" charset="0"/>
                <a:ea typeface="Calibri" panose="020F0502020204030204" pitchFamily="34" charset="0"/>
                <a:cs typeface="Mongolian Baiti" panose="03000500000000000000" pitchFamily="66" charset="0"/>
              </a:rPr>
              <a:t>Instructions for Cadets </a:t>
            </a:r>
          </a:p>
          <a:p>
            <a:pPr lvl="1">
              <a:buFont typeface="Arial" panose="020B0604020202020204" pitchFamily="34" charset="0"/>
              <a:buChar char="•"/>
            </a:pPr>
            <a:r>
              <a:rPr lang="en-US" sz="1266" dirty="0">
                <a:latin typeface="Mongolian Baiti" panose="03000500000000000000" pitchFamily="66" charset="0"/>
                <a:ea typeface="Calibri" panose="020F0502020204030204" pitchFamily="34" charset="0"/>
                <a:cs typeface="Mongolian Baiti" panose="03000500000000000000" pitchFamily="66" charset="0"/>
              </a:rPr>
              <a:t>Volunteering for a Space Force commission</a:t>
            </a:r>
          </a:p>
          <a:p>
            <a:pPr marL="342900" indent="-342900">
              <a:buFont typeface="Arial" panose="020B0604020202020204" pitchFamily="34" charset="0"/>
              <a:buChar char="•"/>
            </a:pPr>
            <a:endParaRPr lang="en-US" sz="1800" i="1" dirty="0">
              <a:ea typeface="Calibri" panose="020F0502020204030204" pitchFamily="34" charset="0"/>
            </a:endParaRPr>
          </a:p>
          <a:p>
            <a:pPr marL="0" indent="0">
              <a:buNone/>
            </a:pPr>
            <a:r>
              <a:rPr lang="en-US" sz="1800" b="1" dirty="0">
                <a:ea typeface="Calibri" panose="020F0502020204030204" pitchFamily="34" charset="0"/>
              </a:rPr>
              <a:t>REFERENCE:  </a:t>
            </a:r>
          </a:p>
          <a:p>
            <a:pPr marL="342900" indent="-342900">
              <a:buFont typeface="Arial" panose="020B0604020202020204" pitchFamily="34" charset="0"/>
              <a:buChar char="•"/>
            </a:pPr>
            <a:r>
              <a:rPr lang="en-US" sz="1800" dirty="0">
                <a:ea typeface="Calibri" panose="020F0502020204030204" pitchFamily="34" charset="0"/>
              </a:rPr>
              <a:t>AFROTCI 36-2011 Vol 3, </a:t>
            </a:r>
            <a:r>
              <a:rPr lang="en-US" sz="1800" i="1" dirty="0">
                <a:ea typeface="Calibri" panose="020F0502020204030204" pitchFamily="34" charset="0"/>
              </a:rPr>
              <a:t>Chapter 14</a:t>
            </a:r>
          </a:p>
          <a:p>
            <a:pPr marL="0" indent="0">
              <a:buNone/>
            </a:pPr>
            <a:endParaRPr lang="en-US" sz="1800" dirty="0"/>
          </a:p>
        </p:txBody>
      </p:sp>
    </p:spTree>
    <p:extLst>
      <p:ext uri="{BB962C8B-B14F-4D97-AF65-F5344CB8AC3E}">
        <p14:creationId xmlns:p14="http://schemas.microsoft.com/office/powerpoint/2010/main" val="106559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4C0F34DD-2E55-47A6-BA6C-970D9ABAAA5F}"/>
              </a:ext>
            </a:extLst>
          </p:cNvPr>
          <p:cNvGraphicFramePr>
            <a:graphicFrameLocks/>
          </p:cNvGraphicFramePr>
          <p:nvPr>
            <p:extLst>
              <p:ext uri="{D42A27DB-BD31-4B8C-83A1-F6EECF244321}">
                <p14:modId xmlns:p14="http://schemas.microsoft.com/office/powerpoint/2010/main" val="3868623941"/>
              </p:ext>
            </p:extLst>
          </p:nvPr>
        </p:nvGraphicFramePr>
        <p:xfrm>
          <a:off x="6850129" y="1665789"/>
          <a:ext cx="4930942" cy="4305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6AC00B79-637A-41C0-B208-EBAF7F91666B}"/>
              </a:ext>
            </a:extLst>
          </p:cNvPr>
          <p:cNvGraphicFramePr>
            <a:graphicFrameLocks noGrp="1"/>
          </p:cNvGraphicFramePr>
          <p:nvPr/>
        </p:nvGraphicFramePr>
        <p:xfrm>
          <a:off x="6364941" y="6163541"/>
          <a:ext cx="5486400" cy="494030"/>
        </p:xfrm>
        <a:graphic>
          <a:graphicData uri="http://schemas.openxmlformats.org/drawingml/2006/table">
            <a:tbl>
              <a:tblPr/>
              <a:tblGrid>
                <a:gridCol w="5486400">
                  <a:extLst>
                    <a:ext uri="{9D8B030D-6E8A-4147-A177-3AD203B41FA5}">
                      <a16:colId xmlns:a16="http://schemas.microsoft.com/office/drawing/2014/main" val="3201964467"/>
                    </a:ext>
                  </a:extLst>
                </a:gridCol>
              </a:tblGrid>
              <a:tr h="0">
                <a:tc>
                  <a:txBody>
                    <a:bodyPr/>
                    <a:lstStyle/>
                    <a:p>
                      <a:pPr algn="l" fontAlgn="t"/>
                      <a:r>
                        <a:rPr lang="en-US" sz="1600" b="1" i="0" u="none" strike="noStrike" dirty="0">
                          <a:solidFill>
                            <a:srgbClr val="000000"/>
                          </a:solidFill>
                          <a:effectLst/>
                          <a:latin typeface="Calibri" panose="020F0502020204030204" pitchFamily="34" charset="0"/>
                        </a:rPr>
                        <a:t> The composite of USSF categorization weighted factors are used   </a:t>
                      </a:r>
                    </a:p>
                    <a:p>
                      <a:pPr algn="l" fontAlgn="t"/>
                      <a:r>
                        <a:rPr lang="en-US" sz="1600" b="1" i="0" u="none" strike="noStrike" dirty="0">
                          <a:solidFill>
                            <a:srgbClr val="000000"/>
                          </a:solidFill>
                          <a:effectLst/>
                          <a:latin typeface="Calibri" panose="020F0502020204030204" pitchFamily="34" charset="0"/>
                        </a:rPr>
                        <a:t> to create a cadet order of merit (OM.)</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008414"/>
                  </a:ext>
                </a:extLst>
              </a:tr>
            </a:tbl>
          </a:graphicData>
        </a:graphic>
      </p:graphicFrame>
      <p:sp>
        <p:nvSpPr>
          <p:cNvPr id="5" name="TextBox 4"/>
          <p:cNvSpPr txBox="1"/>
          <p:nvPr/>
        </p:nvSpPr>
        <p:spPr>
          <a:xfrm>
            <a:off x="318954" y="1674485"/>
            <a:ext cx="5521569"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t>US Space Force Interview</a:t>
            </a:r>
          </a:p>
          <a:p>
            <a:pPr marL="285750" indent="-285750">
              <a:buFont typeface="Arial" panose="020B0604020202020204" pitchFamily="34" charset="0"/>
              <a:buChar char="•"/>
            </a:pPr>
            <a:r>
              <a:rPr lang="en-US" sz="1400" dirty="0"/>
              <a:t>Why you want to join the USSF</a:t>
            </a:r>
          </a:p>
          <a:p>
            <a:pPr marL="285750" indent="-285750">
              <a:buFont typeface="Arial" panose="020B0604020202020204" pitchFamily="34" charset="0"/>
              <a:buChar char="•"/>
            </a:pPr>
            <a:r>
              <a:rPr lang="en-US" sz="1400" dirty="0"/>
              <a:t>Guardian Ideal</a:t>
            </a:r>
          </a:p>
          <a:p>
            <a:pPr marL="285750" indent="-285750">
              <a:buFont typeface="Arial" panose="020B0604020202020204" pitchFamily="34" charset="0"/>
              <a:buChar char="•"/>
            </a:pPr>
            <a:r>
              <a:rPr lang="en-US" sz="1400" dirty="0"/>
              <a:t>USSF Core Values</a:t>
            </a:r>
          </a:p>
          <a:p>
            <a:endParaRPr lang="en-US" sz="1400" b="1" dirty="0"/>
          </a:p>
          <a:p>
            <a:r>
              <a:rPr lang="en-US" sz="1400" b="1" dirty="0"/>
              <a:t>RSS</a:t>
            </a:r>
          </a:p>
          <a:p>
            <a:pPr marL="285750" indent="-285750">
              <a:buFont typeface="Arial" panose="020B0604020202020204" pitchFamily="34" charset="0"/>
              <a:buChar char="•"/>
            </a:pPr>
            <a:r>
              <a:rPr lang="en-US" sz="1400" dirty="0"/>
              <a:t>Score from Fall 2024 Det/CC Static Rankings</a:t>
            </a:r>
          </a:p>
          <a:p>
            <a:endParaRPr lang="en-US" sz="1400" b="1" dirty="0"/>
          </a:p>
          <a:p>
            <a:r>
              <a:rPr lang="en-US" sz="1400" b="1" dirty="0"/>
              <a:t>Physical Fitness Assessment (PFA)</a:t>
            </a:r>
          </a:p>
          <a:p>
            <a:pPr marL="285750" indent="-285750">
              <a:buFont typeface="Arial" panose="020B0604020202020204" pitchFamily="34" charset="0"/>
              <a:buChar char="•"/>
            </a:pPr>
            <a:r>
              <a:rPr lang="en-US" sz="1400" dirty="0"/>
              <a:t>Score from most recent fitness assessment (Fall 2024 or Spring 2025)</a:t>
            </a:r>
          </a:p>
          <a:p>
            <a:endParaRPr lang="en-US" sz="1400" b="1" dirty="0"/>
          </a:p>
          <a:p>
            <a:r>
              <a:rPr lang="en-US" sz="1400" b="1" dirty="0"/>
              <a:t>Cumulative Grade Point Average</a:t>
            </a:r>
          </a:p>
          <a:p>
            <a:pPr marL="285750" indent="-285750">
              <a:buFont typeface="Arial" panose="020B0604020202020204" pitchFamily="34" charset="0"/>
              <a:buChar char="•"/>
            </a:pPr>
            <a:r>
              <a:rPr lang="en-US" sz="1400" dirty="0"/>
              <a:t>Taken from official college transcript</a:t>
            </a:r>
          </a:p>
          <a:p>
            <a:pPr marL="285750" indent="-285750">
              <a:buFont typeface="Arial" panose="020B0604020202020204" pitchFamily="34" charset="0"/>
              <a:buChar char="•"/>
            </a:pPr>
            <a:r>
              <a:rPr lang="en-US" sz="1400" dirty="0"/>
              <a:t>Based on Fall 2024</a:t>
            </a:r>
          </a:p>
          <a:p>
            <a:endParaRPr lang="en-US" sz="1400" dirty="0"/>
          </a:p>
        </p:txBody>
      </p:sp>
      <p:sp>
        <p:nvSpPr>
          <p:cNvPr id="9" name="TextBox 8">
            <a:extLst>
              <a:ext uri="{FF2B5EF4-FFF2-40B4-BE49-F238E27FC236}">
                <a16:creationId xmlns:a16="http://schemas.microsoft.com/office/drawing/2014/main" id="{CF7AB132-578B-F6B2-AAF5-08B02B9FD2CD}"/>
              </a:ext>
            </a:extLst>
          </p:cNvPr>
          <p:cNvSpPr txBox="1"/>
          <p:nvPr/>
        </p:nvSpPr>
        <p:spPr>
          <a:xfrm>
            <a:off x="0" y="6457516"/>
            <a:ext cx="3242821" cy="400110"/>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11" name="Text Placeholder 3">
            <a:extLst>
              <a:ext uri="{FF2B5EF4-FFF2-40B4-BE49-F238E27FC236}">
                <a16:creationId xmlns:a16="http://schemas.microsoft.com/office/drawing/2014/main" id="{40BDD33C-C5F9-4100-95C6-7A85780401A0}"/>
              </a:ext>
            </a:extLst>
          </p:cNvPr>
          <p:cNvSpPr txBox="1">
            <a:spLocks/>
          </p:cNvSpPr>
          <p:nvPr/>
        </p:nvSpPr>
        <p:spPr>
          <a:xfrm>
            <a:off x="0" y="0"/>
            <a:ext cx="12192000" cy="1338799"/>
          </a:xfrm>
          <a:prstGeom prst="rect">
            <a:avLst/>
          </a:prstGeom>
          <a:ln>
            <a:noFill/>
          </a:ln>
        </p:spPr>
        <p:txBody>
          <a:bodyPr lIns="91401" tIns="45701" rIns="91401" bIns="45701">
            <a:noAutofit/>
            <a:scene3d>
              <a:camera prst="orthographicFront"/>
              <a:lightRig rig="threePt" dir="t"/>
            </a:scene3d>
            <a:sp3d extrusionH="57150">
              <a:bevelT w="38100" h="38100"/>
            </a:sp3d>
          </a:bodyPr>
          <a:lstStyle>
            <a:lvl1pPr marL="457189" indent="-457189" algn="ctr" defTabSz="609585" rtl="0" eaLnBrk="1" latinLnBrk="0" hangingPunct="1">
              <a:spcBef>
                <a:spcPct val="20000"/>
              </a:spcBef>
              <a:buFont typeface="Arial" pitchFamily="34" charset="0"/>
              <a:buNone/>
              <a:defRPr sz="5333" kern="1200">
                <a:solidFill>
                  <a:schemeClr val="bg1"/>
                </a:solidFill>
                <a:effectLst>
                  <a:outerShdw blurRad="50800" dist="38100" dir="5400000" algn="t" rotWithShape="0">
                    <a:prstClr val="black">
                      <a:alpha val="40000"/>
                    </a:prstClr>
                  </a:outerShdw>
                </a:effectLst>
                <a:latin typeface="Mongolian Baiti" pitchFamily="66" charset="0"/>
                <a:ea typeface="+mn-ea"/>
                <a:cs typeface="Mongolian Baiti" pitchFamily="66" charset="0"/>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4000" dirty="0">
                <a:effectLst/>
              </a:rPr>
              <a:t>USSF Spring 2025 Application</a:t>
            </a:r>
          </a:p>
          <a:p>
            <a:r>
              <a:rPr lang="en-US" sz="4000" dirty="0">
                <a:effectLst/>
              </a:rPr>
              <a:t>Weighted Factors</a:t>
            </a:r>
          </a:p>
        </p:txBody>
      </p:sp>
      <p:sp>
        <p:nvSpPr>
          <p:cNvPr id="2" name="TextBox 1">
            <a:extLst>
              <a:ext uri="{FF2B5EF4-FFF2-40B4-BE49-F238E27FC236}">
                <a16:creationId xmlns:a16="http://schemas.microsoft.com/office/drawing/2014/main" id="{FADFC63C-1DD4-EE63-3C36-768D0796A540}"/>
              </a:ext>
            </a:extLst>
          </p:cNvPr>
          <p:cNvSpPr txBox="1"/>
          <p:nvPr/>
        </p:nvSpPr>
        <p:spPr>
          <a:xfrm>
            <a:off x="1243199" y="5633953"/>
            <a:ext cx="44805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 Tech Degree is </a:t>
            </a:r>
            <a:r>
              <a:rPr lang="en-US" u="sng" dirty="0"/>
              <a:t>not</a:t>
            </a:r>
            <a:r>
              <a:rPr lang="en-US" dirty="0"/>
              <a:t> required to join the USSF</a:t>
            </a:r>
          </a:p>
        </p:txBody>
      </p:sp>
    </p:spTree>
    <p:extLst>
      <p:ext uri="{BB962C8B-B14F-4D97-AF65-F5344CB8AC3E}">
        <p14:creationId xmlns:p14="http://schemas.microsoft.com/office/powerpoint/2010/main" val="113508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884" y="2747963"/>
            <a:ext cx="11328935" cy="2387600"/>
          </a:xfrm>
        </p:spPr>
        <p:txBody>
          <a:bodyPr/>
          <a:lstStyle/>
          <a:p>
            <a:r>
              <a:rPr lang="en-US" dirty="0">
                <a:latin typeface="Mongolian Baiti" panose="03000500000000000000" pitchFamily="66" charset="0"/>
                <a:cs typeface="Mongolian Baiti" panose="03000500000000000000" pitchFamily="66" charset="0"/>
              </a:rPr>
              <a:t>Instructions for Cadets</a:t>
            </a:r>
            <a:br>
              <a:rPr lang="en-US" dirty="0">
                <a:latin typeface="Mongolian Baiti" panose="03000500000000000000" pitchFamily="66" charset="0"/>
                <a:cs typeface="Mongolian Baiti" panose="03000500000000000000" pitchFamily="66" charset="0"/>
              </a:rPr>
            </a:br>
            <a:r>
              <a:rPr lang="en-US" dirty="0">
                <a:latin typeface="Mongolian Baiti" panose="03000500000000000000" pitchFamily="66" charset="0"/>
                <a:cs typeface="Mongolian Baiti" panose="03000500000000000000" pitchFamily="66" charset="0"/>
              </a:rPr>
              <a:t>to </a:t>
            </a:r>
            <a:br>
              <a:rPr lang="en-US" dirty="0">
                <a:latin typeface="Mongolian Baiti" panose="03000500000000000000" pitchFamily="66" charset="0"/>
                <a:cs typeface="Mongolian Baiti" panose="03000500000000000000" pitchFamily="66" charset="0"/>
              </a:rPr>
            </a:br>
            <a:r>
              <a:rPr lang="en-US" dirty="0">
                <a:latin typeface="Mongolian Baiti" panose="03000500000000000000" pitchFamily="66" charset="0"/>
                <a:cs typeface="Mongolian Baiti" panose="03000500000000000000" pitchFamily="66" charset="0"/>
              </a:rPr>
              <a:t>Volunteer for the U.S. Space Force</a:t>
            </a:r>
          </a:p>
        </p:txBody>
      </p:sp>
      <p:sp>
        <p:nvSpPr>
          <p:cNvPr id="5" name="TextBox 4">
            <a:extLst>
              <a:ext uri="{FF2B5EF4-FFF2-40B4-BE49-F238E27FC236}">
                <a16:creationId xmlns:a16="http://schemas.microsoft.com/office/drawing/2014/main" id="{C9F2FC32-4379-3E4C-B489-5CF403B6BD2F}"/>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6" name="TextBox 5">
            <a:extLst>
              <a:ext uri="{FF2B5EF4-FFF2-40B4-BE49-F238E27FC236}">
                <a16:creationId xmlns:a16="http://schemas.microsoft.com/office/drawing/2014/main" id="{7912B3C6-1C12-E55D-1859-45FB05B5C8D0}"/>
              </a:ext>
            </a:extLst>
          </p:cNvPr>
          <p:cNvSpPr txBox="1"/>
          <p:nvPr/>
        </p:nvSpPr>
        <p:spPr>
          <a:xfrm>
            <a:off x="0" y="6033681"/>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7" name="TextBox 6">
            <a:extLst>
              <a:ext uri="{FF2B5EF4-FFF2-40B4-BE49-F238E27FC236}">
                <a16:creationId xmlns:a16="http://schemas.microsoft.com/office/drawing/2014/main" id="{8B33F1F5-8476-4925-A15B-8ECBA6D1653A}"/>
              </a:ext>
            </a:extLst>
          </p:cNvPr>
          <p:cNvSpPr txBox="1"/>
          <p:nvPr/>
        </p:nvSpPr>
        <p:spPr>
          <a:xfrm>
            <a:off x="0" y="6470134"/>
            <a:ext cx="12192000" cy="369332"/>
          </a:xfrm>
          <a:prstGeom prst="rect">
            <a:avLst/>
          </a:prstGeom>
          <a:solidFill>
            <a:srgbClr val="FFC000"/>
          </a:solidFill>
          <a:ln>
            <a:solidFill>
              <a:schemeClr val="tx1"/>
            </a:solidFill>
          </a:ln>
        </p:spPr>
        <p:txBody>
          <a:bodyPr wrap="square" lIns="182880" rIns="18288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This applies to FY27/FY28 cadets who choose to volunteer for a commission into the Space Force</a:t>
            </a:r>
          </a:p>
        </p:txBody>
      </p:sp>
    </p:spTree>
    <p:extLst>
      <p:ext uri="{BB962C8B-B14F-4D97-AF65-F5344CB8AC3E}">
        <p14:creationId xmlns:p14="http://schemas.microsoft.com/office/powerpoint/2010/main" val="227837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974" y="1455633"/>
            <a:ext cx="10992051" cy="4669745"/>
          </a:xfrm>
        </p:spPr>
        <p:txBody>
          <a:bodyPr/>
          <a:lstStyle/>
          <a:p>
            <a:r>
              <a:rPr lang="en-US" sz="4400" dirty="0">
                <a:latin typeface="Mongolian Baiti" panose="03000500000000000000" pitchFamily="66" charset="0"/>
                <a:cs typeface="Mongolian Baiti" panose="03000500000000000000" pitchFamily="66" charset="0"/>
              </a:rPr>
              <a:t>IMPORTANT:</a:t>
            </a:r>
            <a:br>
              <a:rPr lang="en-US" sz="4400" dirty="0">
                <a:latin typeface="Mongolian Baiti" panose="03000500000000000000" pitchFamily="66" charset="0"/>
                <a:cs typeface="Mongolian Baiti" panose="03000500000000000000" pitchFamily="66" charset="0"/>
              </a:rPr>
            </a:br>
            <a:r>
              <a:rPr lang="en-US" sz="4400" dirty="0">
                <a:latin typeface="Mongolian Baiti" panose="03000500000000000000" pitchFamily="66" charset="0"/>
                <a:cs typeface="Mongolian Baiti" panose="03000500000000000000" pitchFamily="66" charset="0"/>
              </a:rPr>
              <a:t>You are </a:t>
            </a:r>
            <a:r>
              <a:rPr lang="en-US" sz="4400" b="1" dirty="0">
                <a:latin typeface="Mongolian Baiti" panose="03000500000000000000" pitchFamily="66" charset="0"/>
                <a:cs typeface="Mongolian Baiti" panose="03000500000000000000" pitchFamily="66" charset="0"/>
              </a:rPr>
              <a:t>volunteering</a:t>
            </a:r>
            <a:r>
              <a:rPr lang="en-US" sz="4400" dirty="0">
                <a:latin typeface="Mongolian Baiti" panose="03000500000000000000" pitchFamily="66" charset="0"/>
                <a:cs typeface="Mongolian Baiti" panose="03000500000000000000" pitchFamily="66" charset="0"/>
              </a:rPr>
              <a:t> for an Enrollment Allocation (EA) into the USSF.  If selected for a USSF EA, you will be tracked to commission into the USSF upon successfully completing the AFROTC program.</a:t>
            </a:r>
          </a:p>
        </p:txBody>
      </p:sp>
      <p:sp>
        <p:nvSpPr>
          <p:cNvPr id="5" name="TextBox 4">
            <a:extLst>
              <a:ext uri="{FF2B5EF4-FFF2-40B4-BE49-F238E27FC236}">
                <a16:creationId xmlns:a16="http://schemas.microsoft.com/office/drawing/2014/main" id="{EA1B00C4-EF08-AC0A-3AD8-9CCE9EAD9B85}"/>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6" name="TextBox 5">
            <a:extLst>
              <a:ext uri="{FF2B5EF4-FFF2-40B4-BE49-F238E27FC236}">
                <a16:creationId xmlns:a16="http://schemas.microsoft.com/office/drawing/2014/main" id="{16BD271B-E11D-420A-B016-C80ACAFD9BA7}"/>
              </a:ext>
            </a:extLst>
          </p:cNvPr>
          <p:cNvSpPr txBox="1"/>
          <p:nvPr/>
        </p:nvSpPr>
        <p:spPr>
          <a:xfrm>
            <a:off x="-6419" y="6389139"/>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Tree>
    <p:extLst>
      <p:ext uri="{BB962C8B-B14F-4D97-AF65-F5344CB8AC3E}">
        <p14:creationId xmlns:p14="http://schemas.microsoft.com/office/powerpoint/2010/main" val="109087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974" y="1849845"/>
            <a:ext cx="10992051" cy="4913646"/>
          </a:xfrm>
        </p:spPr>
        <p:txBody>
          <a:bodyPr lIns="91440" tIns="45720" rIns="91440" bIns="45720" anchor="b"/>
          <a:lstStyle/>
          <a:p>
            <a:r>
              <a:rPr lang="en-US" sz="4800" dirty="0">
                <a:latin typeface="Mongolian Baiti"/>
                <a:cs typeface="Mongolian Baiti"/>
              </a:rPr>
              <a:t>IMPORTANT:</a:t>
            </a:r>
            <a:br>
              <a:rPr lang="en-US" sz="4800" dirty="0">
                <a:latin typeface="Mongolian Baiti" panose="03000500000000000000" pitchFamily="66" charset="0"/>
                <a:cs typeface="Mongolian Baiti" panose="03000500000000000000" pitchFamily="66" charset="0"/>
              </a:rPr>
            </a:br>
            <a:r>
              <a:rPr lang="en-US" sz="4800" dirty="0">
                <a:latin typeface="Mongolian Baiti"/>
                <a:cs typeface="Mongolian Baiti"/>
              </a:rPr>
              <a:t>Cadets selected for the USSF become ineligible to compete for future USAF categorization or special commissioning opportunities (Rated/ARC/SW/OSI/</a:t>
            </a:r>
            <a:r>
              <a:rPr lang="en-US" sz="4800" dirty="0" err="1">
                <a:latin typeface="Mongolian Baiti"/>
                <a:cs typeface="Mongolian Baiti"/>
              </a:rPr>
              <a:t>etc</a:t>
            </a:r>
            <a:r>
              <a:rPr lang="en-US" sz="4800" dirty="0">
                <a:latin typeface="Mongolian Baiti"/>
                <a:cs typeface="Mongolian Baiti"/>
              </a:rPr>
              <a:t>) while still in AFROTC.</a:t>
            </a:r>
            <a:br>
              <a:rPr lang="en-US" sz="4800" dirty="0">
                <a:latin typeface="Mongolian Baiti"/>
                <a:cs typeface="Mongolian Baiti"/>
              </a:rPr>
            </a:br>
            <a:endParaRPr lang="en-US" sz="4800" dirty="0">
              <a:latin typeface="Mongolian Baiti" panose="03000500000000000000" pitchFamily="66" charset="0"/>
              <a:cs typeface="Mongolian Baiti" panose="03000500000000000000" pitchFamily="66" charset="0"/>
            </a:endParaRPr>
          </a:p>
        </p:txBody>
      </p:sp>
      <p:sp>
        <p:nvSpPr>
          <p:cNvPr id="5" name="TextBox 4">
            <a:extLst>
              <a:ext uri="{FF2B5EF4-FFF2-40B4-BE49-F238E27FC236}">
                <a16:creationId xmlns:a16="http://schemas.microsoft.com/office/drawing/2014/main" id="{EA1B00C4-EF08-AC0A-3AD8-9CCE9EAD9B85}"/>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6" name="TextBox 5">
            <a:extLst>
              <a:ext uri="{FF2B5EF4-FFF2-40B4-BE49-F238E27FC236}">
                <a16:creationId xmlns:a16="http://schemas.microsoft.com/office/drawing/2014/main" id="{16BD271B-E11D-420A-B016-C80ACAFD9BA7}"/>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Tree>
    <p:extLst>
      <p:ext uri="{BB962C8B-B14F-4D97-AF65-F5344CB8AC3E}">
        <p14:creationId xmlns:p14="http://schemas.microsoft.com/office/powerpoint/2010/main" val="154215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D7DDF32-3BB4-4861-A28F-317B2CE58A36}"/>
              </a:ext>
            </a:extLst>
          </p:cNvPr>
          <p:cNvSpPr txBox="1">
            <a:spLocks/>
          </p:cNvSpPr>
          <p:nvPr/>
        </p:nvSpPr>
        <p:spPr>
          <a:xfrm>
            <a:off x="2668556" y="376691"/>
            <a:ext cx="7232861" cy="943848"/>
          </a:xfrm>
          <a:prstGeom prst="rect">
            <a:avLst/>
          </a:prstGeom>
        </p:spPr>
        <p:txBody>
          <a:bodyP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Overview</a:t>
            </a:r>
          </a:p>
        </p:txBody>
      </p:sp>
      <p:pic>
        <p:nvPicPr>
          <p:cNvPr id="5" name="Picture 6" descr="Computer Logo Clipart">
            <a:extLst>
              <a:ext uri="{FF2B5EF4-FFF2-40B4-BE49-F238E27FC236}">
                <a16:creationId xmlns:a16="http://schemas.microsoft.com/office/drawing/2014/main" id="{5815EE79-A708-45B8-AEA2-89AADEFA04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902" y="2802706"/>
            <a:ext cx="1838048" cy="1838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4644C5D-AD24-40BE-AF37-5A885F16AB2D}"/>
              </a:ext>
            </a:extLst>
          </p:cNvPr>
          <p:cNvPicPr>
            <a:picLocks noChangeAspect="1"/>
          </p:cNvPicPr>
          <p:nvPr/>
        </p:nvPicPr>
        <p:blipFill rotWithShape="1">
          <a:blip r:embed="rId4"/>
          <a:srcRect b="11164"/>
          <a:stretch/>
        </p:blipFill>
        <p:spPr>
          <a:xfrm>
            <a:off x="4925598" y="3121668"/>
            <a:ext cx="1975106" cy="1177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24" descr="Bulletin Board clip art - Westside Regional Center">
            <a:extLst>
              <a:ext uri="{FF2B5EF4-FFF2-40B4-BE49-F238E27FC236}">
                <a16:creationId xmlns:a16="http://schemas.microsoft.com/office/drawing/2014/main" id="{6D75100C-7D08-46EA-8829-2D75E2D46B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1302" y="3076575"/>
            <a:ext cx="2120229" cy="12721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descr="Air Force Logo Clip Art - Clipart library">
            <a:extLst>
              <a:ext uri="{FF2B5EF4-FFF2-40B4-BE49-F238E27FC236}">
                <a16:creationId xmlns:a16="http://schemas.microsoft.com/office/drawing/2014/main" id="{3E2329FF-9755-4D4C-A461-61C8AA39B8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1049" y="3615340"/>
            <a:ext cx="325407" cy="2956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4E854AD-9521-410D-9A09-114EF92DE9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009" t="8346" r="22008" b="25733"/>
          <a:stretch/>
        </p:blipFill>
        <p:spPr>
          <a:xfrm>
            <a:off x="10519811" y="3500129"/>
            <a:ext cx="159932" cy="230337"/>
          </a:xfrm>
          <a:prstGeom prst="rect">
            <a:avLst/>
          </a:prstGeom>
        </p:spPr>
      </p:pic>
      <p:pic>
        <p:nvPicPr>
          <p:cNvPr id="14" name="Picture 13">
            <a:extLst>
              <a:ext uri="{FF2B5EF4-FFF2-40B4-BE49-F238E27FC236}">
                <a16:creationId xmlns:a16="http://schemas.microsoft.com/office/drawing/2014/main" id="{1E7DCEA2-0BF5-45A9-A012-4987DADCA1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009" t="8346" r="22008" b="25733"/>
          <a:stretch/>
        </p:blipFill>
        <p:spPr>
          <a:xfrm>
            <a:off x="9186244" y="3473212"/>
            <a:ext cx="159932" cy="230337"/>
          </a:xfrm>
          <a:prstGeom prst="rect">
            <a:avLst/>
          </a:prstGeom>
        </p:spPr>
      </p:pic>
      <p:pic>
        <p:nvPicPr>
          <p:cNvPr id="15" name="Picture 32" descr="Air Force Logo Clip Art - Clipart library">
            <a:extLst>
              <a:ext uri="{FF2B5EF4-FFF2-40B4-BE49-F238E27FC236}">
                <a16:creationId xmlns:a16="http://schemas.microsoft.com/office/drawing/2014/main" id="{A19317CC-BED0-4260-BAB2-0BE3E7CBB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708" y="3975173"/>
            <a:ext cx="217069" cy="1972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0AEE5C3-BD36-4DEF-AABD-2D923B94EFDD}"/>
              </a:ext>
            </a:extLst>
          </p:cNvPr>
          <p:cNvSpPr txBox="1"/>
          <p:nvPr/>
        </p:nvSpPr>
        <p:spPr>
          <a:xfrm>
            <a:off x="1123950" y="4633025"/>
            <a:ext cx="2019057" cy="954107"/>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1) Complete USSF Survey (MS Form); link provided in ARMS and on slide 12.</a:t>
            </a:r>
          </a:p>
        </p:txBody>
      </p:sp>
      <p:sp>
        <p:nvSpPr>
          <p:cNvPr id="17" name="TextBox 16">
            <a:extLst>
              <a:ext uri="{FF2B5EF4-FFF2-40B4-BE49-F238E27FC236}">
                <a16:creationId xmlns:a16="http://schemas.microsoft.com/office/drawing/2014/main" id="{F76962A6-75DC-4412-8DC6-90868C6133C1}"/>
              </a:ext>
            </a:extLst>
          </p:cNvPr>
          <p:cNvSpPr txBox="1"/>
          <p:nvPr/>
        </p:nvSpPr>
        <p:spPr>
          <a:xfrm>
            <a:off x="4925597" y="4476847"/>
            <a:ext cx="2019057" cy="738664"/>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Mongolian Baiti" panose="03000500000000000000" pitchFamily="66" charset="0"/>
                <a:cs typeface="Mongolian Baiti" panose="03000500000000000000" pitchFamily="66" charset="0"/>
              </a:rPr>
              <a:t>2) Conduct </a:t>
            </a:r>
            <a:r>
              <a:rPr lang="en-US" sz="1400" b="1" dirty="0" err="1">
                <a:solidFill>
                  <a:srgbClr val="FF0000"/>
                </a:solidFill>
                <a:latin typeface="Mongolian Baiti" panose="03000500000000000000" pitchFamily="66" charset="0"/>
                <a:cs typeface="Mongolian Baiti" panose="03000500000000000000" pitchFamily="66" charset="0"/>
              </a:rPr>
              <a:t>HireVue</a:t>
            </a:r>
            <a:r>
              <a:rPr lang="en-US" sz="1400" b="1" dirty="0">
                <a:solidFill>
                  <a:srgbClr val="FF0000"/>
                </a:solidFill>
                <a:latin typeface="Mongolian Baiti" panose="03000500000000000000" pitchFamily="66" charset="0"/>
                <a:cs typeface="Mongolian Baiti" panose="03000500000000000000" pitchFamily="66" charset="0"/>
              </a:rPr>
              <a:t> interview (cadets receive email with instructions)</a:t>
            </a:r>
            <a:endPar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endParaRPr>
          </a:p>
        </p:txBody>
      </p:sp>
      <p:sp>
        <p:nvSpPr>
          <p:cNvPr id="19" name="TextBox 18">
            <a:extLst>
              <a:ext uri="{FF2B5EF4-FFF2-40B4-BE49-F238E27FC236}">
                <a16:creationId xmlns:a16="http://schemas.microsoft.com/office/drawing/2014/main" id="{4ED19E63-DBC7-4B01-957E-CA2D4B1C4B44}"/>
              </a:ext>
            </a:extLst>
          </p:cNvPr>
          <p:cNvSpPr txBox="1"/>
          <p:nvPr/>
        </p:nvSpPr>
        <p:spPr>
          <a:xfrm>
            <a:off x="8891887" y="4552081"/>
            <a:ext cx="2676336" cy="1600438"/>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Mongolian Baiti" panose="03000500000000000000" pitchFamily="66" charset="0"/>
                <a:cs typeface="Mongolian Baiti" panose="03000500000000000000" pitchFamily="66" charset="0"/>
              </a:rPr>
              <a:t>3) Board:  USSF will select its candidate list first which will then feed into the AFROTC PSP Board.  To receive a USSF EA, a USSF candidate must first be on the USSF selection list and have an EA above the national PSP cut line.</a:t>
            </a:r>
          </a:p>
        </p:txBody>
      </p:sp>
      <p:cxnSp>
        <p:nvCxnSpPr>
          <p:cNvPr id="21" name="Straight Arrow Connector 20">
            <a:extLst>
              <a:ext uri="{FF2B5EF4-FFF2-40B4-BE49-F238E27FC236}">
                <a16:creationId xmlns:a16="http://schemas.microsoft.com/office/drawing/2014/main" id="{8B2D7099-2EFC-4B54-8167-96FE3F57E86F}"/>
              </a:ext>
            </a:extLst>
          </p:cNvPr>
          <p:cNvCxnSpPr>
            <a:cxnSpLocks/>
            <a:stCxn id="5" idx="3"/>
          </p:cNvCxnSpPr>
          <p:nvPr/>
        </p:nvCxnSpPr>
        <p:spPr>
          <a:xfrm>
            <a:off x="3028950" y="3721730"/>
            <a:ext cx="1668178"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A5A328B8-1244-439E-8BEC-39A699D16400}"/>
              </a:ext>
            </a:extLst>
          </p:cNvPr>
          <p:cNvCxnSpPr>
            <a:cxnSpLocks/>
          </p:cNvCxnSpPr>
          <p:nvPr/>
        </p:nvCxnSpPr>
        <p:spPr>
          <a:xfrm>
            <a:off x="7218947" y="3730466"/>
            <a:ext cx="1540042"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AA15111A-53DB-41EF-B156-5D58DA96F890}"/>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24" name="TextBox 23">
            <a:extLst>
              <a:ext uri="{FF2B5EF4-FFF2-40B4-BE49-F238E27FC236}">
                <a16:creationId xmlns:a16="http://schemas.microsoft.com/office/drawing/2014/main" id="{24C44401-9E49-4E14-B3AD-29EAD5AE17D8}"/>
              </a:ext>
            </a:extLst>
          </p:cNvPr>
          <p:cNvSpPr txBox="1"/>
          <p:nvPr/>
        </p:nvSpPr>
        <p:spPr>
          <a:xfrm>
            <a:off x="0" y="6033681"/>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25" name="TextBox 24">
            <a:extLst>
              <a:ext uri="{FF2B5EF4-FFF2-40B4-BE49-F238E27FC236}">
                <a16:creationId xmlns:a16="http://schemas.microsoft.com/office/drawing/2014/main" id="{C94DC07E-9577-43A4-B643-BC64A8F72985}"/>
              </a:ext>
            </a:extLst>
          </p:cNvPr>
          <p:cNvSpPr txBox="1"/>
          <p:nvPr/>
        </p:nvSpPr>
        <p:spPr>
          <a:xfrm>
            <a:off x="0" y="6470134"/>
            <a:ext cx="12192000" cy="369332"/>
          </a:xfrm>
          <a:prstGeom prst="rect">
            <a:avLst/>
          </a:prstGeom>
          <a:solidFill>
            <a:srgbClr val="FFC000"/>
          </a:solidFill>
          <a:ln>
            <a:solidFill>
              <a:schemeClr val="tx1"/>
            </a:solidFill>
          </a:ln>
        </p:spPr>
        <p:txBody>
          <a:bodyPr wrap="square" lIns="182880" rIns="18288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USSF application process is independent of WINGS; WINGS career preference selections do not initiate/impact this process</a:t>
            </a:r>
          </a:p>
        </p:txBody>
      </p:sp>
    </p:spTree>
    <p:extLst>
      <p:ext uri="{BB962C8B-B14F-4D97-AF65-F5344CB8AC3E}">
        <p14:creationId xmlns:p14="http://schemas.microsoft.com/office/powerpoint/2010/main" val="165534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690"/>
          <a:stretch/>
        </p:blipFill>
        <p:spPr>
          <a:xfrm>
            <a:off x="130630" y="1542091"/>
            <a:ext cx="11649692" cy="5076701"/>
          </a:xfrm>
          <a:prstGeom prst="rect">
            <a:avLst/>
          </a:prstGeom>
        </p:spPr>
      </p:pic>
      <p:sp>
        <p:nvSpPr>
          <p:cNvPr id="3" name="Text Placeholder 4"/>
          <p:cNvSpPr txBox="1">
            <a:spLocks/>
          </p:cNvSpPr>
          <p:nvPr/>
        </p:nvSpPr>
        <p:spPr>
          <a:xfrm>
            <a:off x="2668556" y="376691"/>
            <a:ext cx="7232861" cy="943848"/>
          </a:xfrm>
          <a:prstGeom prst="rect">
            <a:avLst/>
          </a:prstGeom>
        </p:spPr>
        <p:txBody>
          <a:bodyPr>
            <a:normAutofit fontScale="925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Cadet: Consideration for USSF</a:t>
            </a:r>
          </a:p>
        </p:txBody>
      </p:sp>
      <p:sp>
        <p:nvSpPr>
          <p:cNvPr id="5" name="TextBox 4"/>
          <p:cNvSpPr txBox="1"/>
          <p:nvPr/>
        </p:nvSpPr>
        <p:spPr>
          <a:xfrm>
            <a:off x="7655755" y="4134243"/>
            <a:ext cx="2439433" cy="523220"/>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(After the Cadet logs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Navigate to Quick Links</a:t>
            </a:r>
          </a:p>
        </p:txBody>
      </p:sp>
      <p:sp>
        <p:nvSpPr>
          <p:cNvPr id="6" name="Down Arrow 5"/>
          <p:cNvSpPr/>
          <p:nvPr/>
        </p:nvSpPr>
        <p:spPr>
          <a:xfrm rot="7835180">
            <a:off x="7437991" y="2875439"/>
            <a:ext cx="376517" cy="112518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402967" y="4080441"/>
            <a:ext cx="59787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IMPORTANT:</a:t>
            </a:r>
            <a:r>
              <a:rPr kumimoji="0" lang="en-US" sz="1800" b="0" i="0" u="none" strike="noStrike" kern="1200" cap="none" spc="0" normalizeH="0" baseline="0" noProof="0" dirty="0">
                <a:ln>
                  <a:noFill/>
                </a:ln>
                <a:solidFill>
                  <a:prstClr val="white"/>
                </a:solidFill>
                <a:effectLst/>
                <a:uLnTx/>
                <a:uFillTx/>
                <a:latin typeface="Calibri"/>
                <a:ea typeface="+mn-ea"/>
                <a:cs typeface="+mn-cs"/>
              </a:rPr>
              <a:t> Cadets must update rated preferences prior to Det/CC endorsement for their preferences to populate properly on the Det/CC’s endorsement page. Failing this step may prevent the cadet from meeting the board. </a:t>
            </a:r>
          </a:p>
        </p:txBody>
      </p:sp>
      <p:sp>
        <p:nvSpPr>
          <p:cNvPr id="7" name="TextBox 6">
            <a:extLst>
              <a:ext uri="{FF2B5EF4-FFF2-40B4-BE49-F238E27FC236}">
                <a16:creationId xmlns:a16="http://schemas.microsoft.com/office/drawing/2014/main" id="{A3807637-0C1E-B4B6-4F8D-9876A4C987F6}"/>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8" name="TextBox 7">
            <a:extLst>
              <a:ext uri="{FF2B5EF4-FFF2-40B4-BE49-F238E27FC236}">
                <a16:creationId xmlns:a16="http://schemas.microsoft.com/office/drawing/2014/main" id="{4A8A938C-CA4F-D3A5-F97B-F202730FF469}"/>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Tree>
    <p:extLst>
      <p:ext uri="{BB962C8B-B14F-4D97-AF65-F5344CB8AC3E}">
        <p14:creationId xmlns:p14="http://schemas.microsoft.com/office/powerpoint/2010/main" val="138475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988"/>
          <a:stretch/>
        </p:blipFill>
        <p:spPr>
          <a:xfrm>
            <a:off x="285008" y="1579419"/>
            <a:ext cx="11495313" cy="5082640"/>
          </a:xfrm>
          <a:prstGeom prst="rect">
            <a:avLst/>
          </a:prstGeom>
        </p:spPr>
      </p:pic>
      <p:sp>
        <p:nvSpPr>
          <p:cNvPr id="5" name="Down Arrow 4"/>
          <p:cNvSpPr/>
          <p:nvPr/>
        </p:nvSpPr>
        <p:spPr>
          <a:xfrm rot="7835180">
            <a:off x="2747239" y="3219823"/>
            <a:ext cx="376517" cy="112518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3273760" y="4291407"/>
            <a:ext cx="2439433" cy="523220"/>
          </a:xfrm>
          <a:prstGeom prst="rect">
            <a:avLst/>
          </a:prstGeom>
          <a:solidFill>
            <a:schemeClr val="bg1"/>
          </a:solid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Mongolian Baiti" panose="03000500000000000000" pitchFamily="66" charset="0"/>
                <a:ea typeface="+mn-ea"/>
                <a:cs typeface="Mongolian Baiti" panose="03000500000000000000" pitchFamily="66" charset="0"/>
              </a:rPr>
              <a:t>Click on Self Service drop down</a:t>
            </a:r>
          </a:p>
        </p:txBody>
      </p:sp>
      <p:sp>
        <p:nvSpPr>
          <p:cNvPr id="7" name="TextBox 6">
            <a:extLst>
              <a:ext uri="{FF2B5EF4-FFF2-40B4-BE49-F238E27FC236}">
                <a16:creationId xmlns:a16="http://schemas.microsoft.com/office/drawing/2014/main" id="{FE711C79-50F0-342D-5217-299147F0DD5E}"/>
              </a:ext>
            </a:extLst>
          </p:cNvPr>
          <p:cNvSpPr txBox="1"/>
          <p:nvPr/>
        </p:nvSpPr>
        <p:spPr>
          <a:xfrm>
            <a:off x="8383077" y="1388180"/>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
        <p:nvSpPr>
          <p:cNvPr id="8" name="TextBox 7">
            <a:extLst>
              <a:ext uri="{FF2B5EF4-FFF2-40B4-BE49-F238E27FC236}">
                <a16:creationId xmlns:a16="http://schemas.microsoft.com/office/drawing/2014/main" id="{C20BA5F5-5C99-ACC2-5D2A-3A04A29FE081}"/>
              </a:ext>
            </a:extLst>
          </p:cNvPr>
          <p:cNvSpPr txBox="1"/>
          <p:nvPr/>
        </p:nvSpPr>
        <p:spPr>
          <a:xfrm>
            <a:off x="0" y="6396335"/>
            <a:ext cx="3808923" cy="461665"/>
          </a:xfrm>
          <a:prstGeom prst="rect">
            <a:avLst/>
          </a:prstGeom>
          <a:solidFill>
            <a:schemeClr val="bg1"/>
          </a:solidFill>
          <a:ln w="1905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FF"/>
                </a:solidFill>
                <a:effectLst>
                  <a:outerShdw blurRad="38100" dist="38100" dir="2700000" algn="tl">
                    <a:srgbClr val="000000">
                      <a:alpha val="43137"/>
                    </a:srgbClr>
                  </a:outerShdw>
                </a:effectLst>
                <a:latin typeface="Mongolian Baiti"/>
                <a:cs typeface="Mongolian Baiti"/>
              </a:rPr>
              <a:t>RELEASABLE TO CADETS</a:t>
            </a:r>
          </a:p>
        </p:txBody>
      </p:sp>
    </p:spTree>
    <p:extLst>
      <p:ext uri="{BB962C8B-B14F-4D97-AF65-F5344CB8AC3E}">
        <p14:creationId xmlns:p14="http://schemas.microsoft.com/office/powerpoint/2010/main" val="750258886"/>
      </p:ext>
    </p:extLst>
  </p:cSld>
  <p:clrMapOvr>
    <a:masterClrMapping/>
  </p:clrMapOvr>
</p:sld>
</file>

<file path=ppt/theme/theme1.xml><?xml version="1.0" encoding="utf-8"?>
<a:theme xmlns:a="http://schemas.openxmlformats.org/drawingml/2006/main" name="Holm Center Staff Meeting New Template 17 N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BF39460B8EAA4D96C17BB1841F9FCF" ma:contentTypeVersion="17" ma:contentTypeDescription="Create a new document." ma:contentTypeScope="" ma:versionID="8c5de09c97c4c1e76da704701c49b4df">
  <xsd:schema xmlns:xsd="http://www.w3.org/2001/XMLSchema" xmlns:xs="http://www.w3.org/2001/XMLSchema" xmlns:p="http://schemas.microsoft.com/office/2006/metadata/properties" xmlns:ns2="cb964445-3da8-4d14-804e-0970f2d5353c" xmlns:ns3="ea745281-622a-4bc3-a864-9d1602e7b255" targetNamespace="http://schemas.microsoft.com/office/2006/metadata/properties" ma:root="true" ma:fieldsID="a082f77ece5024c2894a322b5ef5c99b" ns2:_="" ns3:_="">
    <xsd:import namespace="cb964445-3da8-4d14-804e-0970f2d5353c"/>
    <xsd:import namespace="ea745281-622a-4bc3-a864-9d1602e7b255"/>
    <xsd:element name="properties">
      <xsd:complexType>
        <xsd:sequence>
          <xsd:element name="documentManagement">
            <xsd:complexType>
              <xsd:all>
                <xsd:element ref="ns2:ARMS_x0023_"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Location" minOccurs="0"/>
                <xsd:element ref="ns2:Era" minOccurs="0"/>
                <xsd:element ref="ns2:MediaServiceSearchPropertie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964445-3da8-4d14-804e-0970f2d5353c" elementFormDefault="qualified">
    <xsd:import namespace="http://schemas.microsoft.com/office/2006/documentManagement/types"/>
    <xsd:import namespace="http://schemas.microsoft.com/office/infopath/2007/PartnerControls"/>
    <xsd:element name="ARMS_x0023_" ma:index="8" nillable="true" ma:displayName="ARMS#" ma:format="Dropdown" ma:internalName="ARMS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ffaf5dc-3735-4fce-97e2-f6f35f147f7f"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Era" ma:index="20" nillable="true" ma:displayName="Era" ma:default="NexGen" ma:format="Dropdown" ma:internalName="Era">
      <xsd:simpleType>
        <xsd:restriction base="dms:Text">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745281-622a-4bc3-a864-9d1602e7b2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41dbed3-aa41-4e6e-9f0b-ab2bf606a3eb}" ma:internalName="TaxCatchAll" ma:showField="CatchAllData" ma:web="ea745281-622a-4bc3-a864-9d1602e7b255">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b964445-3da8-4d14-804e-0970f2d5353c" xsi:nil="true"/>
    <TaxCatchAll xmlns="ea745281-622a-4bc3-a864-9d1602e7b255" xsi:nil="true"/>
    <lcf76f155ced4ddcb4097134ff3c332f xmlns="cb964445-3da8-4d14-804e-0970f2d5353c">
      <Terms xmlns="http://schemas.microsoft.com/office/infopath/2007/PartnerControls"/>
    </lcf76f155ced4ddcb4097134ff3c332f>
    <Era xmlns="cb964445-3da8-4d14-804e-0970f2d5353c">NexGen</Era>
    <ARMS_x0023_ xmlns="cb964445-3da8-4d14-804e-0970f2d5353c">CY24-115</ARMS_x0023_>
    <SharedWithUsers xmlns="ea745281-622a-4bc3-a864-9d1602e7b255">
      <UserInfo>
        <DisplayName/>
        <AccountId xsi:nil="true"/>
        <AccountType/>
      </UserInfo>
    </SharedWithUsers>
  </documentManagement>
</p:properties>
</file>

<file path=customXml/itemProps1.xml><?xml version="1.0" encoding="utf-8"?>
<ds:datastoreItem xmlns:ds="http://schemas.openxmlformats.org/officeDocument/2006/customXml" ds:itemID="{82FC49B9-1548-4707-92CF-777DEA0AC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964445-3da8-4d14-804e-0970f2d5353c"/>
    <ds:schemaRef ds:uri="ea745281-622a-4bc3-a864-9d1602e7b2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32D92B-B3F1-4338-B8CB-F962B44CDEBA}">
  <ds:schemaRefs>
    <ds:schemaRef ds:uri="http://schemas.microsoft.com/sharepoint/v3/contenttype/forms"/>
  </ds:schemaRefs>
</ds:datastoreItem>
</file>

<file path=customXml/itemProps3.xml><?xml version="1.0" encoding="utf-8"?>
<ds:datastoreItem xmlns:ds="http://schemas.openxmlformats.org/officeDocument/2006/customXml" ds:itemID="{E3A4F23C-AD93-458F-BDA8-08CDD76FCEAC}">
  <ds:schemaRefs>
    <ds:schemaRef ds:uri="http://schemas.microsoft.com/office/2006/metadata/properties"/>
    <ds:schemaRef ds:uri="http://schemas.microsoft.com/office/infopath/2007/PartnerControls"/>
    <ds:schemaRef ds:uri="ecbcafc6-6520-49f6-a538-aa5c98e127d6"/>
    <ds:schemaRef ds:uri="http://schemas.microsoft.com/sharepoint/v3"/>
    <ds:schemaRef ds:uri="20f00556-3861-482d-8cc1-1e1e588bed97"/>
    <ds:schemaRef ds:uri="1a870ff9-35ff-4321-9530-40d6acacfc6e"/>
    <ds:schemaRef ds:uri="cb964445-3da8-4d14-804e-0970f2d5353c"/>
    <ds:schemaRef ds:uri="ea745281-622a-4bc3-a864-9d1602e7b255"/>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otalTime>4121</TotalTime>
  <Words>1385</Words>
  <Application>Microsoft Office PowerPoint</Application>
  <PresentationFormat>Widescreen</PresentationFormat>
  <Paragraphs>147</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Holm Center Staff Meeting New Template 17 Nov</vt:lpstr>
      <vt:lpstr>PowerPoint Presentation</vt:lpstr>
      <vt:lpstr>PowerPoint Presentation</vt:lpstr>
      <vt:lpstr>PowerPoint Presentation</vt:lpstr>
      <vt:lpstr>Instructions for Cadets to  Volunteer for the U.S. Space Force</vt:lpstr>
      <vt:lpstr>IMPORTANT: You are volunteering for an Enrollment Allocation (EA) into the USSF.  If selected for a USSF EA, you will be tracked to commission into the USSF upon successfully completing the AFROTC program.</vt:lpstr>
      <vt:lpstr>IMPORTANT: Cadets selected for the USSF become ineligible to compete for future USAF categorization or special commissioning opportunities (Rated/ARC/SW/OSI/etc) while still in AFROTC. </vt:lpstr>
      <vt:lpstr>PowerPoint Presentation</vt:lpstr>
      <vt:lpstr>PowerPoint Presentation</vt:lpstr>
      <vt:lpstr>PowerPoint Presentation</vt:lpstr>
      <vt:lpstr>PowerPoint Presentation</vt:lpstr>
      <vt:lpstr>New Nominations</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 CADETS USSF Selection  Board Walkthrough - Cadets - Spring 2024.pptx</dc:title>
  <dc:creator>SPENCER, JEDEDIAH S Lt Col USAF AETC AFROTC/RRF</dc:creator>
  <cp:lastModifiedBy>HINTZMAN, MICHAEL R Maj USAF AETC AFROTC/ALO</cp:lastModifiedBy>
  <cp:revision>157</cp:revision>
  <dcterms:created xsi:type="dcterms:W3CDTF">2022-08-22T19:22:04Z</dcterms:created>
  <dcterms:modified xsi:type="dcterms:W3CDTF">2024-11-07T19:14:18Z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0x010100A4BF39460B8EAA4D96C17BB1841F9FCF</vt:lpwstr>
  </property>
  <property fmtid="{D5CDD505-2E9C-101B-9397-08002B2CF9AE}" pid="3" name="MediaServiceImageTags">
    <vt:lpwstr/>
  </property>
  <property fmtid="{D5CDD505-2E9C-101B-9397-08002B2CF9AE}" pid="4" name="Order">
    <vt:r8>252700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_SourceUrl">
    <vt:lpwstr/>
  </property>
  <property fmtid="{D5CDD505-2E9C-101B-9397-08002B2CF9AE}" pid="12" name="_SharedFileIndex">
    <vt:lpwstr/>
  </property>
  <property fmtid="{D5CDD505-2E9C-101B-9397-08002B2CF9AE}" pid="13" name="_AdHocReviewCycleID">
    <vt:i4>830291753</vt:i4>
  </property>
  <property fmtid="{D5CDD505-2E9C-101B-9397-08002B2CF9AE}" pid="14" name="_NewReviewCycle">
    <vt:lpwstr/>
  </property>
  <property fmtid="{D5CDD505-2E9C-101B-9397-08002B2CF9AE}" pid="15" name="_EmailSubject">
    <vt:lpwstr>PSP Spring 2025 Guardian Survey Now Open</vt:lpwstr>
  </property>
  <property fmtid="{D5CDD505-2E9C-101B-9397-08002B2CF9AE}" pid="16" name="_AuthorEmail">
    <vt:lpwstr>evan.walters@angelo.edu</vt:lpwstr>
  </property>
  <property fmtid="{D5CDD505-2E9C-101B-9397-08002B2CF9AE}" pid="17" name="_AuthorEmailDisplayName">
    <vt:lpwstr>Evan Walters</vt:lpwstr>
  </property>
</Properties>
</file>