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1"/>
  </p:notesMasterIdLst>
  <p:handoutMasterIdLst>
    <p:handoutMasterId r:id="rId32"/>
  </p:handoutMasterIdLst>
  <p:sldIdLst>
    <p:sldId id="2596" r:id="rId5"/>
    <p:sldId id="2540" r:id="rId6"/>
    <p:sldId id="2608" r:id="rId7"/>
    <p:sldId id="2611" r:id="rId8"/>
    <p:sldId id="2610" r:id="rId9"/>
    <p:sldId id="2609" r:id="rId10"/>
    <p:sldId id="2600" r:id="rId11"/>
    <p:sldId id="2599" r:id="rId12"/>
    <p:sldId id="2616" r:id="rId13"/>
    <p:sldId id="2601" r:id="rId14"/>
    <p:sldId id="2614" r:id="rId15"/>
    <p:sldId id="2617" r:id="rId16"/>
    <p:sldId id="2612" r:id="rId17"/>
    <p:sldId id="2565" r:id="rId18"/>
    <p:sldId id="2560" r:id="rId19"/>
    <p:sldId id="2567" r:id="rId20"/>
    <p:sldId id="2598" r:id="rId21"/>
    <p:sldId id="2597" r:id="rId22"/>
    <p:sldId id="2584" r:id="rId23"/>
    <p:sldId id="2571" r:id="rId24"/>
    <p:sldId id="2602" r:id="rId25"/>
    <p:sldId id="2615" r:id="rId26"/>
    <p:sldId id="2604" r:id="rId27"/>
    <p:sldId id="2606" r:id="rId28"/>
    <p:sldId id="2605" r:id="rId29"/>
    <p:sldId id="260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3955"/>
    <a:srgbClr val="003366"/>
    <a:srgbClr val="954F72"/>
    <a:srgbClr val="5DAAB0"/>
    <a:srgbClr val="418287"/>
    <a:srgbClr val="AAD3D6"/>
    <a:srgbClr val="3B7579"/>
    <a:srgbClr val="DFE3E9"/>
    <a:srgbClr val="1F1F26"/>
    <a:srgbClr val="D6DB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238" autoAdjust="0"/>
  </p:normalViewPr>
  <p:slideViewPr>
    <p:cSldViewPr snapToGrid="0" snapToObjects="1" showGuides="1">
      <p:cViewPr varScale="1">
        <p:scale>
          <a:sx n="78" d="100"/>
          <a:sy n="78" d="100"/>
        </p:scale>
        <p:origin x="835" y="72"/>
      </p:cViewPr>
      <p:guideLst>
        <p:guide pos="3840"/>
        <p:guide orient="horz" pos="2160"/>
      </p:guideLst>
    </p:cSldViewPr>
  </p:slideViewPr>
  <p:outlineViewPr>
    <p:cViewPr>
      <p:scale>
        <a:sx n="33" d="100"/>
        <a:sy n="33" d="100"/>
      </p:scale>
      <p:origin x="0" y="-44142"/>
    </p:cViewPr>
  </p:outlineViewPr>
  <p:notesTextViewPr>
    <p:cViewPr>
      <p:scale>
        <a:sx n="1" d="1"/>
        <a:sy n="1" d="1"/>
      </p:scale>
      <p:origin x="0" y="0"/>
    </p:cViewPr>
  </p:notesTextViewPr>
  <p:sorterViewPr>
    <p:cViewPr>
      <p:scale>
        <a:sx n="66" d="100"/>
        <a:sy n="66" d="100"/>
      </p:scale>
      <p:origin x="0" y="-5136"/>
    </p:cViewPr>
  </p:sorterViewPr>
  <p:notesViewPr>
    <p:cSldViewPr snapToGrid="0" snapToObjects="1">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018837-64B5-4E20-83A5-89B993CB3C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9C2A4FB-A56B-4413-A08B-0E9894B98B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48B25D-8766-427E-8C9E-4845048D8DFC}" type="datetimeFigureOut">
              <a:rPr lang="en-US" smtClean="0"/>
              <a:t>2/27/2026</a:t>
            </a:fld>
            <a:endParaRPr lang="en-US" dirty="0"/>
          </a:p>
        </p:txBody>
      </p:sp>
      <p:sp>
        <p:nvSpPr>
          <p:cNvPr id="4" name="Footer Placeholder 3">
            <a:extLst>
              <a:ext uri="{FF2B5EF4-FFF2-40B4-BE49-F238E27FC236}">
                <a16:creationId xmlns:a16="http://schemas.microsoft.com/office/drawing/2014/main" id="{A3977F36-950D-4655-BC4A-F80BE1DBF7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6C246FD-229D-4B04-9855-212AD8D784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A8A28B-0568-4092-BB1A-13C9B073E3A0}" type="slidenum">
              <a:rPr lang="en-US" smtClean="0"/>
              <a:t>‹#›</a:t>
            </a:fld>
            <a:endParaRPr lang="en-US" dirty="0"/>
          </a:p>
        </p:txBody>
      </p:sp>
    </p:spTree>
    <p:extLst>
      <p:ext uri="{BB962C8B-B14F-4D97-AF65-F5344CB8AC3E}">
        <p14:creationId xmlns:p14="http://schemas.microsoft.com/office/powerpoint/2010/main" val="16405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F439B-391B-4B41-826A-951FCF412C34}" type="datetimeFigureOut">
              <a:rPr lang="en-US" smtClean="0"/>
              <a:t>2/27/2026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A0038-7055-434C-B6C4-B8C69565C600}" type="slidenum">
              <a:rPr lang="en-US" smtClean="0"/>
              <a:t>‹#›</a:t>
            </a:fld>
            <a:endParaRPr lang="en-US" dirty="0"/>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4618512"/>
          </a:xfrm>
          <a:solidFill>
            <a:schemeClr val="bg1">
              <a:lumMod val="95000"/>
            </a:schemeClr>
          </a:solidFill>
        </p:spPr>
        <p:txBody>
          <a:bodyPr/>
          <a:lstStyle/>
          <a:p>
            <a:r>
              <a:rPr lang="en-US"/>
              <a:t>Click icon to add picture</a:t>
            </a:r>
            <a:endParaRPr lang="en-US" dirty="0"/>
          </a:p>
        </p:txBody>
      </p:sp>
      <p:sp>
        <p:nvSpPr>
          <p:cNvPr id="2" name="Rectangle 1">
            <a:extLst>
              <a:ext uri="{FF2B5EF4-FFF2-40B4-BE49-F238E27FC236}">
                <a16:creationId xmlns:a16="http://schemas.microsoft.com/office/drawing/2014/main" id="{BB940F57-02B1-4B56-8BA7-24557BFCBB01}"/>
              </a:ext>
            </a:extLst>
          </p:cNvPr>
          <p:cNvSpPr/>
          <p:nvPr userDrawn="1"/>
        </p:nvSpPr>
        <p:spPr>
          <a:xfrm>
            <a:off x="0" y="4622800"/>
            <a:ext cx="12192000" cy="2230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5037721"/>
            <a:ext cx="9575801"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6125744"/>
            <a:ext cx="9575800"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2079137" y="4855144"/>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39946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lide Divider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4769712" y="3138616"/>
            <a:ext cx="7422288" cy="3212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14413" y="4304207"/>
            <a:ext cx="6439156" cy="891250"/>
          </a:xfrm>
        </p:spPr>
        <p:txBody>
          <a:bodyPr anchor="t">
            <a:noAutofit/>
          </a:bodyPr>
          <a:lstStyle>
            <a:lvl1pPr>
              <a:defRPr sz="5000" b="1">
                <a:solidFill>
                  <a:schemeClr val="bg1"/>
                </a:solidFill>
                <a:latin typeface="+mj-lt"/>
              </a:defRPr>
            </a:lvl1pPr>
          </a:lstStyle>
          <a:p>
            <a:r>
              <a:rPr lang="en-US" dirty="0"/>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5114413" y="5505120"/>
            <a:ext cx="6439155"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rot="16200000" flipV="1">
            <a:off x="6208815" y="4226947"/>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3565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Divider 2">
    <p:bg>
      <p:bgPr>
        <a:solidFill>
          <a:schemeClr val="accent1"/>
        </a:solidFill>
        <a:effectLst/>
      </p:bgPr>
    </p:bg>
    <p:spTree>
      <p:nvGrpSpPr>
        <p:cNvPr id="1" name=""/>
        <p:cNvGrpSpPr/>
        <p:nvPr/>
      </p:nvGrpSpPr>
      <p:grpSpPr>
        <a:xfrm>
          <a:off x="0" y="0"/>
          <a:ext cx="0" cy="0"/>
          <a:chOff x="0" y="0"/>
          <a:chExt cx="0" cy="0"/>
        </a:xfrm>
      </p:grpSpPr>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0" y="4387695"/>
            <a:ext cx="12192000" cy="219678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0821" y="4395670"/>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12"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337164" y="4387695"/>
            <a:ext cx="4527458" cy="2196780"/>
          </a:xfrm>
          <a:no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3" name="Shape 62" title="Decorative">
            <a:extLst>
              <a:ext uri="{FF2B5EF4-FFF2-40B4-BE49-F238E27FC236}">
                <a16:creationId xmlns:a16="http://schemas.microsoft.com/office/drawing/2014/main" id="{E1A23DB6-E067-4A30-8C4B-98B452428518}"/>
              </a:ext>
            </a:extLst>
          </p:cNvPr>
          <p:cNvSpPr/>
          <p:nvPr userDrawn="1"/>
        </p:nvSpPr>
        <p:spPr>
          <a:xfrm flipV="1">
            <a:off x="7337163" y="4742580"/>
            <a:ext cx="1" cy="1494984"/>
          </a:xfrm>
          <a:prstGeom prst="line">
            <a:avLst/>
          </a:prstGeom>
          <a:ln w="762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934178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dirty="0"/>
              <a:t>Agenda</a:t>
            </a:r>
          </a:p>
        </p:txBody>
      </p:sp>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155313" y="879710"/>
            <a:ext cx="4294206"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155313" y="195615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155313" y="303260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155313" y="410904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155313" y="518549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42" name="Shape 62" title="Decorative">
            <a:extLst>
              <a:ext uri="{FF2B5EF4-FFF2-40B4-BE49-F238E27FC236}">
                <a16:creationId xmlns:a16="http://schemas.microsoft.com/office/drawing/2014/main" id="{2683CBB0-468F-4DD2-853B-FBFFA91B662E}"/>
              </a:ext>
            </a:extLst>
          </p:cNvPr>
          <p:cNvSpPr/>
          <p:nvPr userDrawn="1"/>
        </p:nvSpPr>
        <p:spPr>
          <a:xfrm rot="16200000" flipV="1">
            <a:off x="1791782" y="3899540"/>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226060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361244" y="2225040"/>
            <a:ext cx="4536079" cy="463296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5121031" y="2055335"/>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5121031" y="278244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5121031" y="4352427"/>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5121031" y="356743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5121031" y="5137415"/>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2">
                <a:lumMod val="75000"/>
                <a:lumOff val="25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95043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1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6264877" y="0"/>
            <a:ext cx="5927124" cy="68580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71529" y="2348736"/>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71529" y="3075850"/>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71529" y="464582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71529" y="386083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71529" y="5430816"/>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1">
                <a:lumMod val="60000"/>
                <a:lumOff val="40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73412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1" y="0"/>
            <a:ext cx="4910666" cy="6858000"/>
          </a:xfrm>
        </p:spPr>
        <p:txBody>
          <a:bodyPr/>
          <a:lstStyle/>
          <a:p>
            <a:r>
              <a:rPr lang="en-US" noProof="0"/>
              <a:t>Click icon to add picture</a:t>
            </a:r>
            <a:endParaRPr lang="en-US" noProof="0" dirty="0"/>
          </a:p>
        </p:txBody>
      </p:sp>
      <p:sp>
        <p:nvSpPr>
          <p:cNvPr id="3" name="Rectangle 2" title="Decorative"/>
          <p:cNvSpPr/>
          <p:nvPr userDrawn="1"/>
        </p:nvSpPr>
        <p:spPr>
          <a:xfrm>
            <a:off x="4910667" y="0"/>
            <a:ext cx="11740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6295131" y="879710"/>
            <a:ext cx="4801847"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6295131" y="195615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6295131" y="303260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6295131" y="410904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6295131" y="518549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7" name="Text Placeholder 30">
            <a:extLst>
              <a:ext uri="{FF2B5EF4-FFF2-40B4-BE49-F238E27FC236}">
                <a16:creationId xmlns:a16="http://schemas.microsoft.com/office/drawing/2014/main" id="{2D435A30-7C8E-4847-B027-91CBFA159229}"/>
              </a:ext>
            </a:extLst>
          </p:cNvPr>
          <p:cNvSpPr>
            <a:spLocks noGrp="1"/>
          </p:cNvSpPr>
          <p:nvPr>
            <p:ph type="body" sz="quarter" idx="17" hasCustomPrompt="1"/>
          </p:nvPr>
        </p:nvSpPr>
        <p:spPr>
          <a:xfrm>
            <a:off x="5084074" y="87971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1</a:t>
            </a:r>
          </a:p>
        </p:txBody>
      </p:sp>
      <p:sp>
        <p:nvSpPr>
          <p:cNvPr id="38" name="Text Placeholder 30">
            <a:extLst>
              <a:ext uri="{FF2B5EF4-FFF2-40B4-BE49-F238E27FC236}">
                <a16:creationId xmlns:a16="http://schemas.microsoft.com/office/drawing/2014/main" id="{819BB324-34C6-4FF7-8780-D294AC6EC5AC}"/>
              </a:ext>
            </a:extLst>
          </p:cNvPr>
          <p:cNvSpPr>
            <a:spLocks noGrp="1"/>
          </p:cNvSpPr>
          <p:nvPr>
            <p:ph type="body" sz="quarter" idx="18" hasCustomPrompt="1"/>
          </p:nvPr>
        </p:nvSpPr>
        <p:spPr>
          <a:xfrm>
            <a:off x="5084074" y="195615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2</a:t>
            </a:r>
          </a:p>
        </p:txBody>
      </p:sp>
      <p:sp>
        <p:nvSpPr>
          <p:cNvPr id="39" name="Text Placeholder 30">
            <a:extLst>
              <a:ext uri="{FF2B5EF4-FFF2-40B4-BE49-F238E27FC236}">
                <a16:creationId xmlns:a16="http://schemas.microsoft.com/office/drawing/2014/main" id="{43B3C496-FB0A-4924-A341-696D17E2D9C5}"/>
              </a:ext>
            </a:extLst>
          </p:cNvPr>
          <p:cNvSpPr>
            <a:spLocks noGrp="1"/>
          </p:cNvSpPr>
          <p:nvPr>
            <p:ph type="body" sz="quarter" idx="19" hasCustomPrompt="1"/>
          </p:nvPr>
        </p:nvSpPr>
        <p:spPr>
          <a:xfrm>
            <a:off x="5084074" y="303260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3</a:t>
            </a:r>
          </a:p>
        </p:txBody>
      </p:sp>
      <p:sp>
        <p:nvSpPr>
          <p:cNvPr id="40" name="Text Placeholder 30">
            <a:extLst>
              <a:ext uri="{FF2B5EF4-FFF2-40B4-BE49-F238E27FC236}">
                <a16:creationId xmlns:a16="http://schemas.microsoft.com/office/drawing/2014/main" id="{FEACD5FF-800E-4BB0-82F3-2E0AEF1215D5}"/>
              </a:ext>
            </a:extLst>
          </p:cNvPr>
          <p:cNvSpPr>
            <a:spLocks noGrp="1"/>
          </p:cNvSpPr>
          <p:nvPr>
            <p:ph type="body" sz="quarter" idx="20" hasCustomPrompt="1"/>
          </p:nvPr>
        </p:nvSpPr>
        <p:spPr>
          <a:xfrm>
            <a:off x="5084074" y="410904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4</a:t>
            </a:r>
          </a:p>
        </p:txBody>
      </p:sp>
      <p:sp>
        <p:nvSpPr>
          <p:cNvPr id="41" name="Text Placeholder 30">
            <a:extLst>
              <a:ext uri="{FF2B5EF4-FFF2-40B4-BE49-F238E27FC236}">
                <a16:creationId xmlns:a16="http://schemas.microsoft.com/office/drawing/2014/main" id="{58B97284-E1BE-4DCD-9CC1-C441D1A8573A}"/>
              </a:ext>
            </a:extLst>
          </p:cNvPr>
          <p:cNvSpPr>
            <a:spLocks noGrp="1"/>
          </p:cNvSpPr>
          <p:nvPr>
            <p:ph type="body" sz="quarter" idx="21" hasCustomPrompt="1"/>
          </p:nvPr>
        </p:nvSpPr>
        <p:spPr>
          <a:xfrm>
            <a:off x="5084074" y="518549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5</a:t>
            </a:r>
          </a:p>
        </p:txBody>
      </p:sp>
      <p:sp>
        <p:nvSpPr>
          <p:cNvPr id="15"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noProof="0"/>
              <a:t>Agenda</a:t>
            </a:r>
          </a:p>
        </p:txBody>
      </p:sp>
    </p:spTree>
    <p:extLst>
      <p:ext uri="{BB962C8B-B14F-4D97-AF65-F5344CB8AC3E}">
        <p14:creationId xmlns:p14="http://schemas.microsoft.com/office/powerpoint/2010/main" val="4283145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769354" y="2596916"/>
            <a:ext cx="4385841" cy="1325563"/>
          </a:xfrm>
        </p:spPr>
        <p:txBody>
          <a:bodyPr anchor="b"/>
          <a:lstStyle>
            <a:lvl1pPr algn="l">
              <a:defRPr>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6096000" y="1"/>
            <a:ext cx="6096000" cy="6858000"/>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769353" y="4628132"/>
            <a:ext cx="4385841" cy="1325562"/>
          </a:xfrm>
        </p:spPr>
        <p:txBody>
          <a:bodyPr>
            <a:noAutofit/>
          </a:bodyPr>
          <a:lstStyle>
            <a:lvl1pPr marL="0" indent="0" algn="l">
              <a:lnSpc>
                <a:spcPct val="100000"/>
              </a:lnSpc>
              <a:buNone/>
              <a:defRPr sz="1400">
                <a:latin typeface="+mn-lt"/>
                <a:cs typeface="Arial" panose="020B0604020202020204" pitchFamily="34" charset="0"/>
              </a:defRPr>
            </a:lvl1pPr>
          </a:lstStyle>
          <a:p>
            <a:pPr lvl="0"/>
            <a:r>
              <a:rPr lang="en-US"/>
              <a:t>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p:nvPr>
        </p:nvSpPr>
        <p:spPr>
          <a:xfrm>
            <a:off x="769353" y="4165142"/>
            <a:ext cx="4385841" cy="382749"/>
          </a:xfrm>
        </p:spPr>
        <p:txBody>
          <a:bodyPr anchor="b">
            <a:normAutofit/>
          </a:bodyPr>
          <a:lstStyle>
            <a:lvl1pPr marL="0" indent="0" algn="l">
              <a:buNone/>
              <a:defRPr sz="1600" b="1">
                <a:latin typeface="+mj-lt"/>
                <a:cs typeface="Arial" panose="020B0604020202020204" pitchFamily="34" charset="0"/>
              </a:defRPr>
            </a:lvl1pPr>
          </a:lstStyle>
          <a:p>
            <a:pPr lvl="0"/>
            <a:r>
              <a:rPr lang="en-US"/>
              <a:t>Edit Master text styles</a:t>
            </a:r>
          </a:p>
        </p:txBody>
      </p:sp>
      <p:sp>
        <p:nvSpPr>
          <p:cNvPr id="6" name="Shape 62" title="Decorative">
            <a:extLst>
              <a:ext uri="{FF2B5EF4-FFF2-40B4-BE49-F238E27FC236}">
                <a16:creationId xmlns:a16="http://schemas.microsoft.com/office/drawing/2014/main" id="{2683CBB0-468F-4DD2-853B-FBFFA91B662E}"/>
              </a:ext>
            </a:extLst>
          </p:cNvPr>
          <p:cNvSpPr/>
          <p:nvPr userDrawn="1"/>
        </p:nvSpPr>
        <p:spPr>
          <a:xfrm flipV="1">
            <a:off x="527427" y="1631760"/>
            <a:ext cx="0" cy="4321933"/>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9"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769354" y="1631760"/>
            <a:ext cx="804759" cy="804759"/>
          </a:xfrm>
          <a:prstGeom prst="rect">
            <a:avLst/>
          </a:prstGeom>
          <a:solidFill>
            <a:schemeClr val="bg1"/>
          </a:solidFill>
          <a:ln w="19050">
            <a:noFill/>
          </a:ln>
        </p:spPr>
        <p:txBody>
          <a:bodyPr>
            <a:normAutofit/>
          </a:bodyPr>
          <a:lstStyle>
            <a:lvl1pPr>
              <a:defRPr sz="800"/>
            </a:lvl1pPr>
          </a:lstStyle>
          <a:p>
            <a:r>
              <a:rPr lang="en-US"/>
              <a:t>Click icon to add picture</a:t>
            </a:r>
            <a:endParaRPr lang="en-US" dirty="0"/>
          </a:p>
        </p:txBody>
      </p:sp>
    </p:spTree>
    <p:extLst>
      <p:ext uri="{BB962C8B-B14F-4D97-AF65-F5344CB8AC3E}">
        <p14:creationId xmlns:p14="http://schemas.microsoft.com/office/powerpoint/2010/main" val="1984934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2808079"/>
            <a:ext cx="6096000" cy="404992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38200" y="571465"/>
            <a:ext cx="525780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87825" y="2808079"/>
            <a:ext cx="4312353"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87825" y="3212363"/>
            <a:ext cx="4312353" cy="2962659"/>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hape 62" title="Decorative">
            <a:extLst>
              <a:ext uri="{FF2B5EF4-FFF2-40B4-BE49-F238E27FC236}">
                <a16:creationId xmlns:a16="http://schemas.microsoft.com/office/drawing/2014/main" id="{2683CBB0-468F-4DD2-853B-FBFFA91B662E}"/>
              </a:ext>
            </a:extLst>
          </p:cNvPr>
          <p:cNvSpPr/>
          <p:nvPr userDrawn="1"/>
        </p:nvSpPr>
        <p:spPr>
          <a:xfrm rot="16200000" flipV="1">
            <a:off x="5130846" y="1256529"/>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114414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E5DCEB-1CC8-4AEE-9DEC-6C62AD4FB42C}"/>
              </a:ext>
            </a:extLst>
          </p:cNvPr>
          <p:cNvSpPr/>
          <p:nvPr userDrawn="1"/>
        </p:nvSpPr>
        <p:spPr>
          <a:xfrm>
            <a:off x="0" y="3429000"/>
            <a:ext cx="60960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0"/>
            <a:ext cx="6096000" cy="3429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6987825" y="1190909"/>
            <a:ext cx="4554008" cy="1325563"/>
          </a:xfrm>
        </p:spPr>
        <p:txBody>
          <a:bodyPr lIns="0" anchor="b">
            <a:normAutofit/>
          </a:bodyPr>
          <a:lstStyle>
            <a:lvl1pPr algn="l">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97253" y="2516138"/>
            <a:ext cx="4544580"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97253" y="2920422"/>
            <a:ext cx="4544580" cy="3226378"/>
          </a:xfrm>
        </p:spPr>
        <p:txBody>
          <a:bodyPr lIns="0" tIns="72000">
            <a:normAutofit/>
          </a:bodyPr>
          <a:lstStyle>
            <a:lvl1pPr>
              <a:defRPr sz="1400"/>
            </a:lvl1pPr>
            <a:lvl2pPr>
              <a:defRPr sz="1200"/>
            </a:lvl2pPr>
            <a:lvl3pPr>
              <a:defRPr sz="110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38199" y="3606800"/>
            <a:ext cx="4927601" cy="2540000"/>
          </a:xfrm>
        </p:spPr>
        <p:txBody>
          <a:bodyPr lIns="0" tIns="72000">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6603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6"/>
          </p:nvPr>
        </p:nvSpPr>
        <p:spPr>
          <a:xfrm>
            <a:off x="0" y="0"/>
            <a:ext cx="3708400" cy="6853712"/>
          </a:xfrm>
          <a:solidFill>
            <a:schemeClr val="bg1">
              <a:lumMod val="95000"/>
            </a:schemeClr>
          </a:solidFill>
        </p:spPr>
        <p:txBody>
          <a:bodyPr/>
          <a:lstStyle/>
          <a:p>
            <a:r>
              <a:rPr lang="en-US"/>
              <a:t>Click icon to add picture</a:t>
            </a:r>
            <a:endParaRPr lang="en-US" dirty="0"/>
          </a:p>
        </p:txBody>
      </p:sp>
      <p:sp>
        <p:nvSpPr>
          <p:cNvPr id="11" name="Rectangle 10" title="Decorative"/>
          <p:cNvSpPr/>
          <p:nvPr userDrawn="1"/>
        </p:nvSpPr>
        <p:spPr>
          <a:xfrm>
            <a:off x="3708400" y="0"/>
            <a:ext cx="4775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4252921" y="936980"/>
            <a:ext cx="3686159" cy="1466055"/>
          </a:xfrm>
        </p:spPr>
        <p:txBody>
          <a:bodyPr lIns="0" anchor="t">
            <a:normAutofit/>
          </a:bodyPr>
          <a:lstStyle>
            <a:lvl1pPr algn="l">
              <a:defRPr sz="4000">
                <a:solidFill>
                  <a:schemeClr val="bg1"/>
                </a:solidFill>
                <a:latin typeface="+mj-lt"/>
              </a:defRPr>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252988" y="2407322"/>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252921" y="2811606"/>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7"/>
          </p:nvPr>
        </p:nvSpPr>
        <p:spPr>
          <a:xfrm>
            <a:off x="8483600" y="0"/>
            <a:ext cx="3708400" cy="6853712"/>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315506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1819845"/>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604762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2" name="Rectangle 11" title="Decorative">
            <a:extLst>
              <a:ext uri="{FF2B5EF4-FFF2-40B4-BE49-F238E27FC236}">
                <a16:creationId xmlns:a16="http://schemas.microsoft.com/office/drawing/2014/main" id="{60EEF041-4EFF-410A-AFB4-25A65B462B2D}"/>
              </a:ext>
            </a:extLst>
          </p:cNvPr>
          <p:cNvSpPr/>
          <p:nvPr userDrawn="1"/>
        </p:nvSpPr>
        <p:spPr>
          <a:xfrm>
            <a:off x="8181847" y="0"/>
            <a:ext cx="40101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title="Decorative">
            <a:extLst>
              <a:ext uri="{FF2B5EF4-FFF2-40B4-BE49-F238E27FC236}">
                <a16:creationId xmlns:a16="http://schemas.microsoft.com/office/drawing/2014/main" id="{60EEF041-4EFF-410A-AFB4-25A65B462B2D}"/>
              </a:ext>
            </a:extLst>
          </p:cNvPr>
          <p:cNvSpPr/>
          <p:nvPr userDrawn="1"/>
        </p:nvSpPr>
        <p:spPr>
          <a:xfrm>
            <a:off x="4171694" y="0"/>
            <a:ext cx="401015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333757" y="1680547"/>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375228" y="1680547"/>
            <a:ext cx="3658010"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333454" y="2084831"/>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375228" y="2084831"/>
            <a:ext cx="3658010"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110731EC-67BA-493B-B1C7-6258DD2B6042}"/>
              </a:ext>
            </a:extLst>
          </p:cNvPr>
          <p:cNvSpPr>
            <a:spLocks noGrp="1"/>
          </p:cNvSpPr>
          <p:nvPr>
            <p:ph type="title"/>
          </p:nvPr>
        </p:nvSpPr>
        <p:spPr>
          <a:xfrm>
            <a:off x="403410" y="1670007"/>
            <a:ext cx="3686159" cy="1466055"/>
          </a:xfrm>
        </p:spPr>
        <p:txBody>
          <a:bodyPr lIns="0" anchor="t">
            <a:normAutofit/>
          </a:bodyPr>
          <a:lstStyle>
            <a:lvl1pPr algn="l">
              <a:defRPr sz="400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904490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5" title="Decorative">
            <a:extLst>
              <a:ext uri="{FF2B5EF4-FFF2-40B4-BE49-F238E27FC236}">
                <a16:creationId xmlns:a16="http://schemas.microsoft.com/office/drawing/2014/main" id="{09156155-C47D-47A0-A08D-DCAC4D742D3F}"/>
              </a:ext>
            </a:extLst>
          </p:cNvPr>
          <p:cNvSpPr>
            <a:spLocks noGrp="1"/>
          </p:cNvSpPr>
          <p:nvPr>
            <p:ph type="pic" sz="quarter" idx="17"/>
          </p:nvPr>
        </p:nvSpPr>
        <p:spPr>
          <a:xfrm>
            <a:off x="0" y="0"/>
            <a:ext cx="12192000" cy="3408892"/>
          </a:xfrm>
        </p:spPr>
        <p:txBody>
          <a:bodyPr/>
          <a:lstStyle/>
          <a:p>
            <a:r>
              <a:rPr lang="en-US"/>
              <a:t>Click icon to add picture</a:t>
            </a:r>
            <a:endParaRPr lang="en-US" dirty="0"/>
          </a:p>
        </p:txBody>
      </p:sp>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3408891"/>
            <a:ext cx="12203575" cy="344910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3666354"/>
            <a:ext cx="3448800"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254055" y="3666354"/>
            <a:ext cx="3450265"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4070639"/>
            <a:ext cx="3448800"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254055" y="4070639"/>
            <a:ext cx="345026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838200" y="4049104"/>
            <a:ext cx="3136900" cy="2168682"/>
          </a:xfrm>
        </p:spPr>
        <p:txBody>
          <a:bodyPr lIns="0" anchor="ctr">
            <a:normAutofit/>
          </a:bodyPr>
          <a:lstStyle>
            <a:lvl1pPr algn="l">
              <a:defRPr sz="40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007210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1">
              <a:lumMod val="60000"/>
              <a:lumOff val="40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40000"/>
                <a:lumOff val="6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723485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2"/>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2">
              <a:lumMod val="75000"/>
              <a:lumOff val="25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84964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78814" y="2632337"/>
            <a:ext cx="4385841" cy="3357563"/>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6182016" y="1598619"/>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6182016" y="1194294"/>
            <a:ext cx="4869806"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6" name="Text Placeholder 6">
            <a:extLst>
              <a:ext uri="{FF2B5EF4-FFF2-40B4-BE49-F238E27FC236}">
                <a16:creationId xmlns:a16="http://schemas.microsoft.com/office/drawing/2014/main" id="{B2C5FA2F-DD81-4A72-AB26-A4C663724F42}"/>
              </a:ext>
            </a:extLst>
          </p:cNvPr>
          <p:cNvSpPr>
            <a:spLocks noGrp="1"/>
          </p:cNvSpPr>
          <p:nvPr>
            <p:ph type="body" sz="quarter" idx="13"/>
          </p:nvPr>
        </p:nvSpPr>
        <p:spPr>
          <a:xfrm>
            <a:off x="6182018" y="4093464"/>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Edit Master text styles</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182017" y="3689139"/>
            <a:ext cx="4832794"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10" name="Shape 62" title="Decorative">
            <a:extLst>
              <a:ext uri="{FF2B5EF4-FFF2-40B4-BE49-F238E27FC236}">
                <a16:creationId xmlns:a16="http://schemas.microsoft.com/office/drawing/2014/main" id="{2683CBB0-468F-4DD2-853B-FBFFA91B662E}"/>
              </a:ext>
            </a:extLst>
          </p:cNvPr>
          <p:cNvSpPr/>
          <p:nvPr userDrawn="1"/>
        </p:nvSpPr>
        <p:spPr>
          <a:xfrm flipV="1">
            <a:off x="830507" y="1194294"/>
            <a:ext cx="0" cy="4795606"/>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970810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7928658" y="836271"/>
            <a:ext cx="4263342" cy="5185458"/>
          </a:xfrm>
        </p:spPr>
        <p:txBody>
          <a:bodyPr/>
          <a:lstStyle/>
          <a:p>
            <a:r>
              <a:rPr lang="en-US"/>
              <a:t>Click icon to add picture</a:t>
            </a:r>
            <a:endParaRPr lang="en-US" dirty="0"/>
          </a:p>
        </p:txBody>
      </p:sp>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3657597" y="836271"/>
            <a:ext cx="4262400" cy="5185458"/>
          </a:xfrm>
          <a:solidFill>
            <a:schemeClr val="accent1"/>
          </a:solidFill>
        </p:spPr>
        <p:txBody>
          <a:bodyPr lIns="252000" tIns="144000" rIns="144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625033" y="1659770"/>
            <a:ext cx="2558005" cy="1325563"/>
          </a:xfrm>
        </p:spPr>
        <p:txBody>
          <a:bodyPr anchor="t"/>
          <a:lstStyle>
            <a:lvl1pPr algn="l">
              <a:defRPr>
                <a:latin typeface="+mj-lt"/>
              </a:defRPr>
            </a:lvl1pPr>
          </a:lstStyle>
          <a:p>
            <a:r>
              <a:rPr lang="en-US" dirty="0"/>
              <a:t>Click to </a:t>
            </a:r>
            <a:br>
              <a:rPr lang="en-US" dirty="0"/>
            </a:br>
            <a:r>
              <a:rPr lang="en-US" dirty="0"/>
              <a:t>Add Title</a:t>
            </a:r>
          </a:p>
        </p:txBody>
      </p:sp>
      <p:sp>
        <p:nvSpPr>
          <p:cNvPr id="9" name="Shape 62" title="Decorative">
            <a:extLst>
              <a:ext uri="{FF2B5EF4-FFF2-40B4-BE49-F238E27FC236}">
                <a16:creationId xmlns:a16="http://schemas.microsoft.com/office/drawing/2014/main" id="{E1A23DB6-E067-4A30-8C4B-98B452428518}"/>
              </a:ext>
            </a:extLst>
          </p:cNvPr>
          <p:cNvSpPr/>
          <p:nvPr userDrawn="1"/>
        </p:nvSpPr>
        <p:spPr>
          <a:xfrm rot="16200000" flipV="1">
            <a:off x="1756506" y="1915220"/>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217407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0" y="3206186"/>
            <a:ext cx="12192000" cy="3651813"/>
          </a:xfrm>
          <a:solidFill>
            <a:schemeClr val="accent2"/>
          </a:solidFill>
        </p:spPr>
        <p:txBody>
          <a:bodyPr lIns="5400000" tIns="216000" rIns="1800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anchor="b"/>
          <a:lstStyle>
            <a:lvl1pPr algn="l">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971836" y="1"/>
            <a:ext cx="3523423" cy="3206186"/>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2"/>
          </p:nvPr>
        </p:nvSpPr>
        <p:spPr>
          <a:xfrm>
            <a:off x="971836" y="3358587"/>
            <a:ext cx="3523423" cy="3206186"/>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997227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838199" y="4586456"/>
            <a:ext cx="10349090" cy="1577281"/>
          </a:xfrm>
          <a:noFill/>
          <a:ln>
            <a:noFill/>
          </a:ln>
        </p:spPr>
        <p:txBody>
          <a:bodyPr lIns="0" tIns="216000" rIns="0">
            <a:noAutofit/>
          </a:bodyPr>
          <a:lstStyle>
            <a:lvl1pPr marL="0" indent="0" algn="ctr">
              <a:lnSpc>
                <a:spcPct val="100000"/>
              </a:lnSpc>
              <a:buNone/>
              <a:defRPr sz="1400">
                <a:latin typeface="+mn-lt"/>
                <a:cs typeface="Arial" panose="020B0604020202020204" pitchFamily="34" charset="0"/>
              </a:defRPr>
            </a:lvl1pPr>
          </a:lstStyle>
          <a:p>
            <a:pPr lvl="0"/>
            <a:r>
              <a:rPr lang="en-US"/>
              <a:t>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199" y="3717212"/>
            <a:ext cx="10349089" cy="854791"/>
          </a:xfrm>
        </p:spPr>
        <p:txBody>
          <a:bodyPr lIns="0" rIns="0" anchor="b"/>
          <a:lstStyle>
            <a:lvl1pPr algn="ctr">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38200" y="836271"/>
            <a:ext cx="10349089" cy="2516529"/>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583128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Rectangle 2" title="Decorative">
            <a:extLst>
              <a:ext uri="{FF2B5EF4-FFF2-40B4-BE49-F238E27FC236}">
                <a16:creationId xmlns:a16="http://schemas.microsoft.com/office/drawing/2014/main" id="{9DF8596F-E730-47C4-86C3-F4A9B3F78268}"/>
              </a:ext>
            </a:extLst>
          </p:cNvPr>
          <p:cNvSpPr/>
          <p:nvPr userDrawn="1"/>
        </p:nvSpPr>
        <p:spPr>
          <a:xfrm>
            <a:off x="0" y="0"/>
            <a:ext cx="4745620" cy="3428990"/>
          </a:xfrm>
          <a:prstGeom prst="rect">
            <a:avLst/>
          </a:prstGeom>
          <a:solidFill>
            <a:schemeClr val="accent2"/>
          </a:solidFill>
        </p:spPr>
        <p:txBody>
          <a:bodyPr vert="horz" lIns="252000" tIns="144000" rIns="144000" bIns="45720" rtlCol="0">
            <a:noAutofit/>
          </a:bodyPr>
          <a:lstStyle/>
          <a:p>
            <a:pPr lvl="0" indent="0">
              <a:lnSpc>
                <a:spcPct val="100000"/>
              </a:lnSpc>
              <a:spcBef>
                <a:spcPts val="1000"/>
              </a:spcBef>
              <a:buFont typeface="Arial" panose="020B0604020202020204" pitchFamily="34" charset="0"/>
              <a:buNone/>
            </a:pPr>
            <a:endParaRPr lang="en-US" sz="1400" b="0" i="0" dirty="0">
              <a:solidFill>
                <a:schemeClr val="tx2"/>
              </a:solidFill>
              <a:latin typeface="Arial" panose="020B0604020202020204" pitchFamily="34" charset="0"/>
              <a:cs typeface="Arial" panose="020B0604020202020204" pitchFamily="34" charset="0"/>
            </a:endParaRP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4745620" y="3428990"/>
            <a:ext cx="7446380" cy="3429009"/>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200" y="1659770"/>
            <a:ext cx="3085618" cy="1325563"/>
          </a:xfrm>
        </p:spPr>
        <p:txBody>
          <a:bodyPr lIns="0" anchor="t"/>
          <a:lstStyle>
            <a:lvl1pPr algn="l">
              <a:defRPr>
                <a:solidFill>
                  <a:schemeClr val="bg1"/>
                </a:solidFill>
                <a:latin typeface="+mj-lt"/>
              </a:defRPr>
            </a:lvl1pPr>
          </a:lstStyle>
          <a:p>
            <a:r>
              <a:rPr lang="en-US" dirty="0"/>
              <a:t>Click to </a:t>
            </a:r>
            <a:br>
              <a:rPr lang="en-US" dirty="0"/>
            </a:br>
            <a:r>
              <a:rPr lang="en-US" dirty="0"/>
              <a:t>Add Title</a:t>
            </a:r>
          </a:p>
        </p:txBody>
      </p:sp>
      <p:sp>
        <p:nvSpPr>
          <p:cNvPr id="8" name="Text Placeholder 6">
            <a:extLst>
              <a:ext uri="{FF2B5EF4-FFF2-40B4-BE49-F238E27FC236}">
                <a16:creationId xmlns:a16="http://schemas.microsoft.com/office/drawing/2014/main" id="{2E0AB4DF-4264-4631-9A72-72B25F9BEED8}"/>
              </a:ext>
            </a:extLst>
          </p:cNvPr>
          <p:cNvSpPr>
            <a:spLocks noGrp="1"/>
          </p:cNvSpPr>
          <p:nvPr>
            <p:ph type="body" sz="quarter" idx="12" hasCustomPrompt="1"/>
          </p:nvPr>
        </p:nvSpPr>
        <p:spPr>
          <a:xfrm>
            <a:off x="5359078" y="1197273"/>
            <a:ext cx="6121722" cy="382749"/>
          </a:xfrm>
        </p:spPr>
        <p:txBody>
          <a:bodyPr lIns="0" tIns="0" anchor="t">
            <a:normAutofit/>
          </a:bodyPr>
          <a:lstStyle>
            <a:lvl1pPr marL="0" indent="0">
              <a:buNone/>
              <a:defRPr sz="1600" b="1">
                <a:solidFill>
                  <a:schemeClr val="tx1"/>
                </a:solidFill>
                <a:latin typeface="+mj-lt"/>
                <a:cs typeface="Arial" panose="020B0604020202020204" pitchFamily="34" charset="0"/>
              </a:defRPr>
            </a:lvl1pPr>
          </a:lstStyle>
          <a:p>
            <a:pPr lvl="0"/>
            <a:r>
              <a:rPr lang="en-US" dirty="0"/>
              <a:t>Click to add title here</a:t>
            </a:r>
          </a:p>
        </p:txBody>
      </p:sp>
      <p:sp>
        <p:nvSpPr>
          <p:cNvPr id="9" name="Text Placeholder 3">
            <a:extLst>
              <a:ext uri="{FF2B5EF4-FFF2-40B4-BE49-F238E27FC236}">
                <a16:creationId xmlns:a16="http://schemas.microsoft.com/office/drawing/2014/main" id="{0E3F0CD0-D764-45BB-9798-E9046593B3AC}"/>
              </a:ext>
            </a:extLst>
          </p:cNvPr>
          <p:cNvSpPr>
            <a:spLocks noGrp="1"/>
          </p:cNvSpPr>
          <p:nvPr>
            <p:ph type="body" sz="quarter" idx="15"/>
          </p:nvPr>
        </p:nvSpPr>
        <p:spPr>
          <a:xfrm>
            <a:off x="5359078" y="1588155"/>
            <a:ext cx="6121722" cy="1397178"/>
          </a:xfrm>
        </p:spPr>
        <p:txBody>
          <a:bodyPr lIns="0" tIns="0">
            <a:normAutofit/>
          </a:bodyPr>
          <a:lstStyle>
            <a:lvl1pPr marL="0" indent="0">
              <a:lnSpc>
                <a:spcPct val="100000"/>
              </a:lnSpc>
              <a:buNone/>
              <a:defRPr sz="14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Edit Master text styles</a:t>
            </a:r>
          </a:p>
        </p:txBody>
      </p:sp>
      <p:sp>
        <p:nvSpPr>
          <p:cNvPr id="10" name="Text Placeholder 3">
            <a:extLst>
              <a:ext uri="{FF2B5EF4-FFF2-40B4-BE49-F238E27FC236}">
                <a16:creationId xmlns:a16="http://schemas.microsoft.com/office/drawing/2014/main" id="{0E3F0CD0-D764-45BB-9798-E9046593B3AC}"/>
              </a:ext>
            </a:extLst>
          </p:cNvPr>
          <p:cNvSpPr>
            <a:spLocks noGrp="1"/>
          </p:cNvSpPr>
          <p:nvPr>
            <p:ph type="body" sz="quarter" idx="16"/>
          </p:nvPr>
        </p:nvSpPr>
        <p:spPr>
          <a:xfrm>
            <a:off x="838200" y="3737092"/>
            <a:ext cx="3085618" cy="2663707"/>
          </a:xfrm>
        </p:spPr>
        <p:txBody>
          <a:bodyPr lIns="0" tIns="0">
            <a:normAutofit/>
          </a:bodyPr>
          <a:lstStyle>
            <a:lvl1pPr marL="0" indent="0">
              <a:lnSpc>
                <a:spcPct val="100000"/>
              </a:lnSpc>
              <a:buNone/>
              <a:defRPr sz="20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Edit Master text styles</a:t>
            </a:r>
          </a:p>
        </p:txBody>
      </p:sp>
    </p:spTree>
    <p:extLst>
      <p:ext uri="{BB962C8B-B14F-4D97-AF65-F5344CB8AC3E}">
        <p14:creationId xmlns:p14="http://schemas.microsoft.com/office/powerpoint/2010/main" val="3336362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C7F92C0C-7E68-45AE-8824-6858C6874760}"/>
              </a:ext>
            </a:extLst>
          </p:cNvPr>
          <p:cNvSpPr>
            <a:spLocks noGrp="1"/>
          </p:cNvSpPr>
          <p:nvPr>
            <p:ph type="title" hasCustomPrompt="1"/>
          </p:nvPr>
        </p:nvSpPr>
        <p:spPr>
          <a:xfrm>
            <a:off x="2282502" y="4973519"/>
            <a:ext cx="7299618" cy="1440000"/>
          </a:xfrm>
          <a:solidFill>
            <a:schemeClr val="accent1"/>
          </a:solidFill>
        </p:spPr>
        <p:txBody>
          <a:bodyPr lIns="216000">
            <a:normAutofit/>
          </a:bodyPr>
          <a:lstStyle>
            <a:lvl1pPr algn="ctr">
              <a:defRPr sz="4000">
                <a:solidFill>
                  <a:schemeClr val="bg1"/>
                </a:solidFill>
                <a:latin typeface="+mj-lt"/>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95360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5295899" y="4288"/>
            <a:ext cx="6896100" cy="6853712"/>
          </a:xfrm>
          <a:solidFill>
            <a:schemeClr val="bg1">
              <a:lumMod val="95000"/>
            </a:schemeClr>
          </a:solidFill>
        </p:spPr>
        <p:txBody>
          <a:bodyPr/>
          <a:lstStyle/>
          <a:p>
            <a:r>
              <a:rPr lang="en-US"/>
              <a:t>Click icon to add picture</a:t>
            </a:r>
            <a:endParaRPr lang="en-US" dirty="0"/>
          </a:p>
        </p:txBody>
      </p:sp>
      <p:sp>
        <p:nvSpPr>
          <p:cNvPr id="9" name="Rectangle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title="Decorative"/>
          <p:cNvSpPr/>
          <p:nvPr userDrawn="1"/>
        </p:nvSpPr>
        <p:spPr>
          <a:xfrm>
            <a:off x="0" y="0"/>
            <a:ext cx="5295899" cy="6858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798690" y="2040520"/>
            <a:ext cx="4120444" cy="1818655"/>
          </a:xfrm>
        </p:spPr>
        <p:txBody>
          <a:bodyPr anchor="b">
            <a:noAutofit/>
          </a:bodyPr>
          <a:lstStyle>
            <a:lvl1pPr algn="l">
              <a:defRPr sz="5000" b="1">
                <a:solidFill>
                  <a:schemeClr val="bg1"/>
                </a:solidFill>
                <a:latin typeface="+mj-lt"/>
              </a:defRPr>
            </a:lvl1pPr>
          </a:lstStyle>
          <a:p>
            <a:r>
              <a:rPr lang="en-US" dirty="0"/>
              <a:t>CLICK TO ADD TITLE</a:t>
            </a:r>
          </a:p>
        </p:txBody>
      </p:sp>
      <p:sp>
        <p:nvSpPr>
          <p:cNvPr id="10" name="Text Placeholder 12">
            <a:extLst>
              <a:ext uri="{FF2B5EF4-FFF2-40B4-BE49-F238E27FC236}">
                <a16:creationId xmlns:a16="http://schemas.microsoft.com/office/drawing/2014/main" id="{1221857D-ECFA-4D4D-91DF-E36500791501}"/>
              </a:ext>
            </a:extLst>
          </p:cNvPr>
          <p:cNvSpPr>
            <a:spLocks noGrp="1"/>
          </p:cNvSpPr>
          <p:nvPr>
            <p:ph type="body" sz="quarter" idx="15" hasCustomPrompt="1"/>
          </p:nvPr>
        </p:nvSpPr>
        <p:spPr>
          <a:xfrm>
            <a:off x="798690" y="4031658"/>
            <a:ext cx="4120443" cy="338549"/>
          </a:xfrm>
        </p:spPr>
        <p:txBody>
          <a:bodyPr>
            <a:normAutofit/>
          </a:bodyPr>
          <a:lstStyle>
            <a:lvl1pPr marL="0" indent="0" algn="l">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1" name="Shape 62" title="Decorative">
            <a:extLst>
              <a:ext uri="{FF2B5EF4-FFF2-40B4-BE49-F238E27FC236}">
                <a16:creationId xmlns:a16="http://schemas.microsoft.com/office/drawing/2014/main" id="{E1A23DB6-E067-4A30-8C4B-98B452428518}"/>
              </a:ext>
            </a:extLst>
          </p:cNvPr>
          <p:cNvSpPr/>
          <p:nvPr userDrawn="1"/>
        </p:nvSpPr>
        <p:spPr>
          <a:xfrm rot="16200000" flipV="1">
            <a:off x="1893092" y="2764774"/>
            <a:ext cx="0" cy="2188806"/>
          </a:xfrm>
          <a:prstGeom prst="line">
            <a:avLst/>
          </a:prstGeom>
          <a:ln w="25400">
            <a:solidFill>
              <a:schemeClr val="bg1"/>
            </a:solidFill>
            <a:miter lim="400000"/>
          </a:ln>
        </p:spPr>
        <p:txBody>
          <a:bodyPr lIns="19050" tIns="19050" rIns="19050" bIns="19050" anchor="ctr"/>
          <a:lstStyle/>
          <a:p>
            <a:pPr algn="l">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558850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2632027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5"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1"/>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Edit Master text styles</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59740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3"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2"/>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Edit Master text styles</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955941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6147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21259541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3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84389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338258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p:cNvSpPr/>
          <p:nvPr userDrawn="1"/>
        </p:nvSpPr>
        <p:spPr>
          <a:xfrm>
            <a:off x="0" y="4735870"/>
            <a:ext cx="12192000" cy="150043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7136611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01797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8263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3872090" y="2905535"/>
            <a:ext cx="4120444" cy="891250"/>
          </a:xfrm>
        </p:spPr>
        <p:txBody>
          <a:bodyPr anchor="t">
            <a:noAutofit/>
          </a:bodyPr>
          <a:lstStyle>
            <a:lvl1pPr algn="ct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3872090" y="3993558"/>
            <a:ext cx="4120443"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5932310" y="272667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2" name="Rectangle 1" title="Decorative"/>
          <p:cNvSpPr/>
          <p:nvPr userDrawn="1"/>
        </p:nvSpPr>
        <p:spPr>
          <a:xfrm>
            <a:off x="3872089" y="860778"/>
            <a:ext cx="4120444"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16583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2">
                    <a:lumMod val="75000"/>
                    <a:lumOff val="25000"/>
                    <a:alpha val="20000"/>
                  </a:schemeClr>
                </a:solidFill>
                <a:latin typeface="+mj-lt"/>
                <a:cs typeface="Arial" panose="020B0604020202020204" pitchFamily="34" charset="0"/>
              </a:defRPr>
            </a:lvl1pPr>
          </a:lstStyle>
          <a:p>
            <a:pPr lvl="0"/>
            <a:r>
              <a:rPr lang="en-US" dirty="0"/>
              <a:t>1</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94804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7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1">
                    <a:lumMod val="60000"/>
                    <a:lumOff val="40000"/>
                    <a:alpha val="20000"/>
                  </a:schemeClr>
                </a:solidFill>
                <a:latin typeface="+mj-lt"/>
                <a:cs typeface="Arial" panose="020B0604020202020204" pitchFamily="34" charset="0"/>
              </a:defRPr>
            </a:lvl1pPr>
          </a:lstStyle>
          <a:p>
            <a:pPr lvl="0"/>
            <a:r>
              <a:rPr lang="en-US" dirty="0"/>
              <a:t>2</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6495172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8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4"/>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4">
                    <a:lumMod val="40000"/>
                    <a:lumOff val="60000"/>
                    <a:alpha val="20000"/>
                  </a:schemeClr>
                </a:solidFill>
                <a:latin typeface="+mj-lt"/>
                <a:cs typeface="Arial" panose="020B0604020202020204" pitchFamily="34" charset="0"/>
              </a:defRPr>
            </a:lvl1pPr>
          </a:lstStyle>
          <a:p>
            <a:pPr lvl="0"/>
            <a:r>
              <a:rPr lang="en-US" dirty="0"/>
              <a:t>3</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3683442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9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2">
              <a:lumMod val="75000"/>
              <a:lumOff val="25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1</a:t>
            </a:r>
          </a:p>
        </p:txBody>
      </p:sp>
    </p:spTree>
    <p:extLst>
      <p:ext uri="{BB962C8B-B14F-4D97-AF65-F5344CB8AC3E}">
        <p14:creationId xmlns:p14="http://schemas.microsoft.com/office/powerpoint/2010/main" val="4055230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1">
              <a:lumMod val="60000"/>
              <a:lumOff val="4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11717688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0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4">
              <a:lumMod val="40000"/>
              <a:lumOff val="6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27217497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9791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0"/>
            <a:ext cx="6057900" cy="6857995"/>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Edit Master text styles</a:t>
            </a:r>
          </a:p>
        </p:txBody>
      </p:sp>
      <p:sp>
        <p:nvSpPr>
          <p:cNvPr id="15"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6749917" y="1002146"/>
            <a:ext cx="885235" cy="885235"/>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21" name="Picture Placeholder 5" title="Decorative">
            <a:extLst>
              <a:ext uri="{FF2B5EF4-FFF2-40B4-BE49-F238E27FC236}">
                <a16:creationId xmlns:a16="http://schemas.microsoft.com/office/drawing/2014/main" id="{44A0EDB5-B80A-4225-9741-99690ADBCE8D}"/>
              </a:ext>
            </a:extLst>
          </p:cNvPr>
          <p:cNvSpPr>
            <a:spLocks noGrp="1"/>
          </p:cNvSpPr>
          <p:nvPr>
            <p:ph type="pic" sz="quarter" idx="14"/>
          </p:nvPr>
        </p:nvSpPr>
        <p:spPr>
          <a:xfrm>
            <a:off x="6749917" y="2291505"/>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2" name="Picture Placeholder 5" title="Decorative">
            <a:extLst>
              <a:ext uri="{FF2B5EF4-FFF2-40B4-BE49-F238E27FC236}">
                <a16:creationId xmlns:a16="http://schemas.microsoft.com/office/drawing/2014/main" id="{E5C18081-A6EE-421D-96AC-0A7FA46F744A}"/>
              </a:ext>
            </a:extLst>
          </p:cNvPr>
          <p:cNvSpPr>
            <a:spLocks noGrp="1"/>
          </p:cNvSpPr>
          <p:nvPr>
            <p:ph type="pic" sz="quarter" idx="15"/>
          </p:nvPr>
        </p:nvSpPr>
        <p:spPr>
          <a:xfrm>
            <a:off x="6749917" y="3580864"/>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3" name="Picture Placeholder 5" title="Decorative">
            <a:extLst>
              <a:ext uri="{FF2B5EF4-FFF2-40B4-BE49-F238E27FC236}">
                <a16:creationId xmlns:a16="http://schemas.microsoft.com/office/drawing/2014/main" id="{1D21CB0A-3210-4B51-85A0-5111AEBA214F}"/>
              </a:ext>
            </a:extLst>
          </p:cNvPr>
          <p:cNvSpPr>
            <a:spLocks noGrp="1"/>
          </p:cNvSpPr>
          <p:nvPr>
            <p:ph type="pic" sz="quarter" idx="16"/>
          </p:nvPr>
        </p:nvSpPr>
        <p:spPr>
          <a:xfrm>
            <a:off x="6749917" y="4870223"/>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solidFill>
                  <a:schemeClr val="bg1"/>
                </a:solidFill>
              </a:defRPr>
            </a:lvl1pPr>
          </a:lstStyle>
          <a:p>
            <a:r>
              <a:rPr lang="en-US" noProof="0"/>
              <a:t>Click to Add Slide Title Here</a:t>
            </a:r>
          </a:p>
        </p:txBody>
      </p:sp>
      <p:sp>
        <p:nvSpPr>
          <p:cNvPr id="25"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bg1"/>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6"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noProof="0"/>
              <a:t>Edit Master text styles</a:t>
            </a:r>
          </a:p>
        </p:txBody>
      </p:sp>
      <p:sp>
        <p:nvSpPr>
          <p:cNvPr id="27"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solidFill>
                <a:schemeClr val="bg1"/>
              </a:solidFill>
            </a:endParaRPr>
          </a:p>
        </p:txBody>
      </p:sp>
    </p:spTree>
    <p:extLst>
      <p:ext uri="{BB962C8B-B14F-4D97-AF65-F5344CB8AC3E}">
        <p14:creationId xmlns:p14="http://schemas.microsoft.com/office/powerpoint/2010/main" val="4144426491"/>
      </p:ext>
    </p:extLst>
  </p:cSld>
  <p:clrMapOvr>
    <a:masterClrMapping/>
  </p:clrMapOvr>
  <p:extLst>
    <p:ext uri="{DCECCB84-F9BA-43D5-87BE-67443E8EF086}">
      <p15:sldGuideLst xmlns:p15="http://schemas.microsoft.com/office/powerpoint/2012/main">
        <p15:guide id="1" orient="horz" pos="2160">
          <p15:clr>
            <a:srgbClr val="FBAE40"/>
          </p15:clr>
        </p15:guide>
        <p15:guide id="2" pos="5382"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58980"/>
            <a:ext cx="3977648" cy="731694"/>
          </a:xfrm>
        </p:spPr>
        <p:txBody>
          <a:bodyPr anchor="ctr">
            <a:normAutofit/>
          </a:bodyPr>
          <a:lstStyle>
            <a:lvl1pPr marL="0" indent="0">
              <a:buNone/>
              <a:defRPr sz="1400"/>
            </a:lvl1pPr>
          </a:lstStyle>
          <a:p>
            <a:pPr lvl="0"/>
            <a:r>
              <a:rPr lang="en-US" noProof="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Edit Master text styles</a:t>
            </a:r>
          </a:p>
        </p:txBody>
      </p:sp>
      <p:sp>
        <p:nvSpPr>
          <p:cNvPr id="1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lvl1pPr>
          </a:lstStyle>
          <a:p>
            <a:r>
              <a:rPr lang="en-US" noProof="0"/>
              <a:t>Click to Add Slide Title Here</a:t>
            </a:r>
          </a:p>
        </p:txBody>
      </p:sp>
      <p:sp>
        <p:nvSpPr>
          <p:cNvPr id="20"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4"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noProof="0"/>
              <a:t>Edit Master text styles</a:t>
            </a:r>
          </a:p>
        </p:txBody>
      </p:sp>
      <p:sp>
        <p:nvSpPr>
          <p:cNvPr id="2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 name="Oval 1">
            <a:extLst>
              <a:ext uri="{FF2B5EF4-FFF2-40B4-BE49-F238E27FC236}">
                <a16:creationId xmlns:a16="http://schemas.microsoft.com/office/drawing/2014/main" id="{7E5B409A-28A1-4F13-9C1C-E15291930DF1}"/>
              </a:ext>
            </a:extLst>
          </p:cNvPr>
          <p:cNvSpPr/>
          <p:nvPr userDrawn="1"/>
        </p:nvSpPr>
        <p:spPr>
          <a:xfrm>
            <a:off x="6721671" y="1047456"/>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B0A9508C-D302-4643-AFFA-37BE20A4CF91}"/>
              </a:ext>
            </a:extLst>
          </p:cNvPr>
          <p:cNvSpPr/>
          <p:nvPr userDrawn="1"/>
        </p:nvSpPr>
        <p:spPr>
          <a:xfrm>
            <a:off x="6721671" y="2342488"/>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3C430BF1-F654-4C13-9094-97AE78B80696}"/>
              </a:ext>
            </a:extLst>
          </p:cNvPr>
          <p:cNvSpPr/>
          <p:nvPr userDrawn="1"/>
        </p:nvSpPr>
        <p:spPr>
          <a:xfrm>
            <a:off x="6721671" y="3644740"/>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Oval 26">
            <a:extLst>
              <a:ext uri="{FF2B5EF4-FFF2-40B4-BE49-F238E27FC236}">
                <a16:creationId xmlns:a16="http://schemas.microsoft.com/office/drawing/2014/main" id="{94F3E6A2-CCB8-4870-9797-40002216D2B3}"/>
              </a:ext>
            </a:extLst>
          </p:cNvPr>
          <p:cNvSpPr/>
          <p:nvPr userDrawn="1"/>
        </p:nvSpPr>
        <p:spPr>
          <a:xfrm>
            <a:off x="6721671" y="4935469"/>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3">
            <a:extLst>
              <a:ext uri="{FF2B5EF4-FFF2-40B4-BE49-F238E27FC236}">
                <a16:creationId xmlns:a16="http://schemas.microsoft.com/office/drawing/2014/main" id="{83725AD6-E3CC-4FAC-94F3-1F4CB56D222F}"/>
              </a:ext>
            </a:extLst>
          </p:cNvPr>
          <p:cNvSpPr>
            <a:spLocks noGrp="1"/>
          </p:cNvSpPr>
          <p:nvPr>
            <p:ph type="pic" sz="quarter" idx="21"/>
          </p:nvPr>
        </p:nvSpPr>
        <p:spPr>
          <a:xfrm>
            <a:off x="6874411" y="1200196"/>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8" name="Picture Placeholder 3">
            <a:extLst>
              <a:ext uri="{FF2B5EF4-FFF2-40B4-BE49-F238E27FC236}">
                <a16:creationId xmlns:a16="http://schemas.microsoft.com/office/drawing/2014/main" id="{C80D4B49-1275-4A83-A987-EC233FB6CC38}"/>
              </a:ext>
            </a:extLst>
          </p:cNvPr>
          <p:cNvSpPr>
            <a:spLocks noGrp="1"/>
          </p:cNvSpPr>
          <p:nvPr>
            <p:ph type="pic" sz="quarter" idx="22"/>
          </p:nvPr>
        </p:nvSpPr>
        <p:spPr>
          <a:xfrm>
            <a:off x="6874411" y="2506752"/>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9" name="Picture Placeholder 3">
            <a:extLst>
              <a:ext uri="{FF2B5EF4-FFF2-40B4-BE49-F238E27FC236}">
                <a16:creationId xmlns:a16="http://schemas.microsoft.com/office/drawing/2014/main" id="{7B475AE2-C1A9-4191-A31B-5D6893397E23}"/>
              </a:ext>
            </a:extLst>
          </p:cNvPr>
          <p:cNvSpPr>
            <a:spLocks noGrp="1"/>
          </p:cNvSpPr>
          <p:nvPr>
            <p:ph type="pic" sz="quarter" idx="23"/>
          </p:nvPr>
        </p:nvSpPr>
        <p:spPr>
          <a:xfrm>
            <a:off x="6874411" y="3797479"/>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30" name="Picture Placeholder 3">
            <a:extLst>
              <a:ext uri="{FF2B5EF4-FFF2-40B4-BE49-F238E27FC236}">
                <a16:creationId xmlns:a16="http://schemas.microsoft.com/office/drawing/2014/main" id="{C29F28E2-C28B-447C-818F-8676A82EEAA9}"/>
              </a:ext>
            </a:extLst>
          </p:cNvPr>
          <p:cNvSpPr>
            <a:spLocks noGrp="1"/>
          </p:cNvSpPr>
          <p:nvPr>
            <p:ph type="pic" sz="quarter" idx="24"/>
          </p:nvPr>
        </p:nvSpPr>
        <p:spPr>
          <a:xfrm>
            <a:off x="6874411" y="5088208"/>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219225103"/>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3721472"/>
            <a:ext cx="12192000" cy="3136523"/>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1378803" y="2592710"/>
            <a:ext cx="973759" cy="973759"/>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422610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7073413"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992071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3920809"/>
            <a:ext cx="2469806" cy="731694"/>
          </a:xfrm>
        </p:spPr>
        <p:txBody>
          <a:bodyPr anchor="t">
            <a:normAutofit/>
          </a:bodyPr>
          <a:lstStyle>
            <a:lvl1pPr marL="0" indent="0" algn="ctr">
              <a:buNone/>
              <a:defRPr sz="1400">
                <a:solidFill>
                  <a:schemeClr val="bg1"/>
                </a:solidFill>
              </a:defRPr>
            </a:lvl1pPr>
          </a:lstStyle>
          <a:p>
            <a:pPr lvl="0"/>
            <a:r>
              <a:rPr lang="en-US" noProof="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3923752"/>
            <a:ext cx="2469806" cy="731694"/>
          </a:xfrm>
        </p:spPr>
        <p:txBody>
          <a:bodyPr anchor="t">
            <a:normAutofit/>
          </a:bodyPr>
          <a:lstStyle>
            <a:lvl1pPr marL="0" indent="0" algn="ctr">
              <a:buNone/>
              <a:defRPr sz="1400">
                <a:solidFill>
                  <a:schemeClr val="bg1"/>
                </a:solidFill>
              </a:defRPr>
            </a:lvl1pPr>
          </a:lstStyle>
          <a:p>
            <a:pPr lvl="0"/>
            <a:r>
              <a:rPr lang="en-US" noProof="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3920809"/>
            <a:ext cx="2469806" cy="731694"/>
          </a:xfrm>
        </p:spPr>
        <p:txBody>
          <a:bodyPr anchor="t">
            <a:normAutofit/>
          </a:bodyPr>
          <a:lstStyle>
            <a:lvl1pPr marL="0" indent="0" algn="ctr">
              <a:buNone/>
              <a:defRPr sz="1400">
                <a:solidFill>
                  <a:schemeClr val="bg1"/>
                </a:solidFill>
              </a:defRPr>
            </a:lvl1pPr>
          </a:lstStyle>
          <a:p>
            <a:pPr lvl="0"/>
            <a:r>
              <a:rPr lang="en-US" noProof="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3916626"/>
            <a:ext cx="2469806" cy="731694"/>
          </a:xfrm>
        </p:spPr>
        <p:txBody>
          <a:bodyPr anchor="t">
            <a:normAutofit/>
          </a:bodyPr>
          <a:lstStyle>
            <a:lvl1pPr marL="0" indent="0" algn="ctr">
              <a:buNone/>
              <a:defRPr sz="1400">
                <a:solidFill>
                  <a:schemeClr val="bg1"/>
                </a:solidFill>
              </a:defRPr>
            </a:lvl1pPr>
          </a:lstStyle>
          <a:p>
            <a:pPr lvl="0"/>
            <a:r>
              <a:rPr lang="en-US" noProof="0"/>
              <a:t>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541483"/>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638410284"/>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with Imag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33285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4601529"/>
            <a:ext cx="2469806" cy="1562154"/>
          </a:xfrm>
        </p:spPr>
        <p:txBody>
          <a:bodyPr anchor="t">
            <a:normAutofit/>
          </a:bodyPr>
          <a:lstStyle>
            <a:lvl1pPr marL="0" indent="0" algn="ctr">
              <a:buNone/>
              <a:defRPr sz="1400"/>
            </a:lvl1pPr>
          </a:lstStyle>
          <a:p>
            <a:pPr lvl="0"/>
            <a:r>
              <a:rPr lang="en-US" noProof="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4604472"/>
            <a:ext cx="2469806" cy="1562154"/>
          </a:xfrm>
        </p:spPr>
        <p:txBody>
          <a:bodyPr anchor="t">
            <a:normAutofit/>
          </a:bodyPr>
          <a:lstStyle>
            <a:lvl1pPr marL="0" indent="0" algn="ctr">
              <a:buNone/>
              <a:defRPr sz="1400"/>
            </a:lvl1pPr>
          </a:lstStyle>
          <a:p>
            <a:pPr lvl="0"/>
            <a:r>
              <a:rPr lang="en-US" noProof="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4601529"/>
            <a:ext cx="2469806" cy="1562154"/>
          </a:xfrm>
        </p:spPr>
        <p:txBody>
          <a:bodyPr anchor="t">
            <a:normAutofit/>
          </a:bodyPr>
          <a:lstStyle>
            <a:lvl1pPr marL="0" indent="0" algn="ctr">
              <a:buNone/>
              <a:defRPr sz="1400"/>
            </a:lvl1pPr>
          </a:lstStyle>
          <a:p>
            <a:pPr lvl="0"/>
            <a:r>
              <a:rPr lang="en-US" noProof="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4597346"/>
            <a:ext cx="2469806" cy="1562154"/>
          </a:xfrm>
        </p:spPr>
        <p:txBody>
          <a:bodyPr anchor="t">
            <a:normAutofit/>
          </a:bodyPr>
          <a:lstStyle>
            <a:lvl1pPr marL="0" indent="0" algn="ctr">
              <a:buNone/>
              <a:defRPr sz="1400"/>
            </a:lvl1pPr>
          </a:lstStyle>
          <a:p>
            <a:pPr lvl="0"/>
            <a:r>
              <a:rPr lang="en-US" noProof="0"/>
              <a:t>Edit Master text styles</a:t>
            </a:r>
          </a:p>
        </p:txBody>
      </p:sp>
      <p:sp>
        <p:nvSpPr>
          <p:cNvPr id="12"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15"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731691"/>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Edit Master text styles</a:t>
            </a:r>
          </a:p>
        </p:txBody>
      </p:sp>
      <p:sp>
        <p:nvSpPr>
          <p:cNvPr id="17"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0" name="Oval 19">
            <a:extLst>
              <a:ext uri="{FF2B5EF4-FFF2-40B4-BE49-F238E27FC236}">
                <a16:creationId xmlns:a16="http://schemas.microsoft.com/office/drawing/2014/main" id="{7D7457D0-C252-49A3-9635-C29B38A49BDC}"/>
              </a:ext>
            </a:extLst>
          </p:cNvPr>
          <p:cNvSpPr/>
          <p:nvPr userDrawn="1"/>
        </p:nvSpPr>
        <p:spPr>
          <a:xfrm>
            <a:off x="117962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566715FF-568E-4151-A75B-79EC2EC52AED}"/>
              </a:ext>
            </a:extLst>
          </p:cNvPr>
          <p:cNvSpPr/>
          <p:nvPr userDrawn="1"/>
        </p:nvSpPr>
        <p:spPr>
          <a:xfrm>
            <a:off x="4025670"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E41CAAB-44C4-48D7-80E1-3BF0D8006A5A}"/>
              </a:ext>
            </a:extLst>
          </p:cNvPr>
          <p:cNvSpPr/>
          <p:nvPr userDrawn="1"/>
        </p:nvSpPr>
        <p:spPr>
          <a:xfrm>
            <a:off x="687171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3251A171-181E-416A-9BB8-F6DBEB470707}"/>
              </a:ext>
            </a:extLst>
          </p:cNvPr>
          <p:cNvSpPr/>
          <p:nvPr userDrawn="1"/>
        </p:nvSpPr>
        <p:spPr>
          <a:xfrm>
            <a:off x="9717761"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3">
            <a:extLst>
              <a:ext uri="{FF2B5EF4-FFF2-40B4-BE49-F238E27FC236}">
                <a16:creationId xmlns:a16="http://schemas.microsoft.com/office/drawing/2014/main" id="{FE6EF7CF-2190-49FE-8BAE-D2863ECD5CAD}"/>
              </a:ext>
            </a:extLst>
          </p:cNvPr>
          <p:cNvSpPr>
            <a:spLocks noGrp="1"/>
          </p:cNvSpPr>
          <p:nvPr>
            <p:ph type="pic" sz="quarter" idx="21"/>
          </p:nvPr>
        </p:nvSpPr>
        <p:spPr>
          <a:xfrm>
            <a:off x="13955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5" name="Picture Placeholder 3">
            <a:extLst>
              <a:ext uri="{FF2B5EF4-FFF2-40B4-BE49-F238E27FC236}">
                <a16:creationId xmlns:a16="http://schemas.microsoft.com/office/drawing/2014/main" id="{47D99824-ECF4-4A44-A7CE-84F3AC262C34}"/>
              </a:ext>
            </a:extLst>
          </p:cNvPr>
          <p:cNvSpPr>
            <a:spLocks noGrp="1"/>
          </p:cNvSpPr>
          <p:nvPr>
            <p:ph type="pic" sz="quarter" idx="22"/>
          </p:nvPr>
        </p:nvSpPr>
        <p:spPr>
          <a:xfrm>
            <a:off x="42149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6" name="Picture Placeholder 3">
            <a:extLst>
              <a:ext uri="{FF2B5EF4-FFF2-40B4-BE49-F238E27FC236}">
                <a16:creationId xmlns:a16="http://schemas.microsoft.com/office/drawing/2014/main" id="{F1AE9D02-1431-4CC3-8919-5D21732C45C5}"/>
              </a:ext>
            </a:extLst>
          </p:cNvPr>
          <p:cNvSpPr>
            <a:spLocks noGrp="1"/>
          </p:cNvSpPr>
          <p:nvPr>
            <p:ph type="pic" sz="quarter" idx="23"/>
          </p:nvPr>
        </p:nvSpPr>
        <p:spPr>
          <a:xfrm>
            <a:off x="70978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7" name="Picture Placeholder 3">
            <a:extLst>
              <a:ext uri="{FF2B5EF4-FFF2-40B4-BE49-F238E27FC236}">
                <a16:creationId xmlns:a16="http://schemas.microsoft.com/office/drawing/2014/main" id="{69207058-4EB8-4D3C-B236-53DC24F30D93}"/>
              </a:ext>
            </a:extLst>
          </p:cNvPr>
          <p:cNvSpPr>
            <a:spLocks noGrp="1"/>
          </p:cNvSpPr>
          <p:nvPr>
            <p:ph type="pic" sz="quarter" idx="24"/>
          </p:nvPr>
        </p:nvSpPr>
        <p:spPr>
          <a:xfrm>
            <a:off x="99553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62005503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6134100" y="0"/>
            <a:ext cx="6057900" cy="6857995"/>
          </a:xfrm>
          <a:prstGeom prst="rect">
            <a:avLst/>
          </a:prstGeom>
          <a:solidFill>
            <a:srgbClr val="DFE3E9"/>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2234610"/>
            <a:ext cx="4008437" cy="1395208"/>
          </a:xfrm>
        </p:spPr>
        <p:txBody>
          <a:bodyPr lIns="0" anchor="b"/>
          <a:lstStyle>
            <a:lvl1pPr>
              <a:defRPr b="1"/>
            </a:lvl1pPr>
          </a:lstStyle>
          <a:p>
            <a:r>
              <a:rPr lang="en-US" noProof="0"/>
              <a:t>Click to Add 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369547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6602922" y="954224"/>
            <a:ext cx="973759" cy="973759"/>
          </a:xfrm>
          <a:prstGeom prst="ellipse">
            <a:avLst/>
          </a:prstGeom>
          <a:noFill/>
          <a:ln w="3810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6602922" y="2245735"/>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6602922" y="3537246"/>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6602922" y="4828757"/>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3276108"/>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419466795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Rectangle 2" title="Decorative"/>
          <p:cNvSpPr/>
          <p:nvPr userDrawn="1"/>
        </p:nvSpPr>
        <p:spPr>
          <a:xfrm>
            <a:off x="0" y="0"/>
            <a:ext cx="12192000" cy="2809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1513581" y="597067"/>
            <a:ext cx="8768625" cy="1149325"/>
          </a:xfrm>
        </p:spPr>
        <p:txBody>
          <a:bodyPr lIns="0"/>
          <a:lstStyle>
            <a:lvl1pPr algn="ctr">
              <a:defRPr>
                <a:solidFill>
                  <a:schemeClr val="bg1"/>
                </a:solidFill>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1038871" y="3050995"/>
            <a:ext cx="1643384" cy="1643384"/>
          </a:xfrm>
          <a:prstGeom prst="rect">
            <a:avLst/>
          </a:prstGeom>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3842264" y="3050995"/>
            <a:ext cx="1643384" cy="1643384"/>
          </a:xfrm>
          <a:prstGeom prst="rect">
            <a:avLst/>
          </a:prstGeom>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6645657" y="3061267"/>
            <a:ext cx="1643384" cy="1643384"/>
          </a:xfrm>
          <a:prstGeom prst="rect">
            <a:avLst/>
          </a:prstGeom>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449049" y="3061267"/>
            <a:ext cx="1643384" cy="1643384"/>
          </a:xfrm>
          <a:prstGeom prst="rect">
            <a:avLst/>
          </a:prstGeom>
        </p:spPr>
        <p:txBody>
          <a:bodyPr/>
          <a:lstStyle/>
          <a:p>
            <a:r>
              <a:rPr lang="en-US"/>
              <a:t>Click icon to add picture</a:t>
            </a: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604711"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604711"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3410942"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3410942"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7" name="Text Placeholder 6">
            <a:extLst>
              <a:ext uri="{FF2B5EF4-FFF2-40B4-BE49-F238E27FC236}">
                <a16:creationId xmlns:a16="http://schemas.microsoft.com/office/drawing/2014/main" id="{5A499762-AEDB-43BC-89CC-CC0602BEAF73}"/>
              </a:ext>
            </a:extLst>
          </p:cNvPr>
          <p:cNvSpPr>
            <a:spLocks noGrp="1"/>
          </p:cNvSpPr>
          <p:nvPr>
            <p:ph type="body" sz="quarter" idx="23"/>
          </p:nvPr>
        </p:nvSpPr>
        <p:spPr>
          <a:xfrm>
            <a:off x="621717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Edit Master text styles</a:t>
            </a:r>
          </a:p>
        </p:txBody>
      </p:sp>
      <p:sp>
        <p:nvSpPr>
          <p:cNvPr id="18" name="Text Placeholder 6">
            <a:extLst>
              <a:ext uri="{FF2B5EF4-FFF2-40B4-BE49-F238E27FC236}">
                <a16:creationId xmlns:a16="http://schemas.microsoft.com/office/drawing/2014/main" id="{880EDD7E-326D-47DC-B58D-88ECE1D00F94}"/>
              </a:ext>
            </a:extLst>
          </p:cNvPr>
          <p:cNvSpPr>
            <a:spLocks noGrp="1"/>
          </p:cNvSpPr>
          <p:nvPr>
            <p:ph type="body" sz="quarter" idx="24" hasCustomPrompt="1"/>
          </p:nvPr>
        </p:nvSpPr>
        <p:spPr>
          <a:xfrm>
            <a:off x="621717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9" name="Text Placeholder 6">
            <a:extLst>
              <a:ext uri="{FF2B5EF4-FFF2-40B4-BE49-F238E27FC236}">
                <a16:creationId xmlns:a16="http://schemas.microsoft.com/office/drawing/2014/main" id="{DB92C933-F978-486C-A305-0BAC73E0F152}"/>
              </a:ext>
            </a:extLst>
          </p:cNvPr>
          <p:cNvSpPr>
            <a:spLocks noGrp="1"/>
          </p:cNvSpPr>
          <p:nvPr>
            <p:ph type="body" sz="quarter" idx="25"/>
          </p:nvPr>
        </p:nvSpPr>
        <p:spPr>
          <a:xfrm>
            <a:off x="902340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Edit Master text styles</a:t>
            </a:r>
          </a:p>
        </p:txBody>
      </p:sp>
      <p:sp>
        <p:nvSpPr>
          <p:cNvPr id="20" name="Text Placeholder 6">
            <a:extLst>
              <a:ext uri="{FF2B5EF4-FFF2-40B4-BE49-F238E27FC236}">
                <a16:creationId xmlns:a16="http://schemas.microsoft.com/office/drawing/2014/main" id="{B18BFAE0-942E-42DB-BD07-596D50E07E37}"/>
              </a:ext>
            </a:extLst>
          </p:cNvPr>
          <p:cNvSpPr>
            <a:spLocks noGrp="1"/>
          </p:cNvSpPr>
          <p:nvPr>
            <p:ph type="body" sz="quarter" idx="26" hasCustomPrompt="1"/>
          </p:nvPr>
        </p:nvSpPr>
        <p:spPr>
          <a:xfrm>
            <a:off x="902340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21"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759266"/>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solidFill>
                <a:schemeClr val="bg1"/>
              </a:solidFill>
            </a:endParaRPr>
          </a:p>
        </p:txBody>
      </p:sp>
    </p:spTree>
    <p:extLst>
      <p:ext uri="{BB962C8B-B14F-4D97-AF65-F5344CB8AC3E}">
        <p14:creationId xmlns:p14="http://schemas.microsoft.com/office/powerpoint/2010/main" val="687764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4" name="Rectangle 3" title="Decorative"/>
          <p:cNvSpPr/>
          <p:nvPr userDrawn="1"/>
        </p:nvSpPr>
        <p:spPr>
          <a:xfrm>
            <a:off x="0" y="1964267"/>
            <a:ext cx="3052729" cy="24435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title="Decorative"/>
          <p:cNvSpPr/>
          <p:nvPr userDrawn="1"/>
        </p:nvSpPr>
        <p:spPr>
          <a:xfrm>
            <a:off x="6092848" y="1964267"/>
            <a:ext cx="3052729" cy="24435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title="Decorative"/>
          <p:cNvSpPr/>
          <p:nvPr userDrawn="1"/>
        </p:nvSpPr>
        <p:spPr>
          <a:xfrm>
            <a:off x="9139272" y="4414498"/>
            <a:ext cx="3052729" cy="2443502"/>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userDrawn="1">
            <p:ph type="title"/>
          </p:nvPr>
        </p:nvSpPr>
        <p:spPr>
          <a:xfrm>
            <a:off x="2106887" y="616350"/>
            <a:ext cx="7978227" cy="1062602"/>
          </a:xfrm>
        </p:spPr>
        <p:txBody>
          <a:bodyPr lIns="0"/>
          <a:lstStyle>
            <a:lvl1pPr algn="ctr">
              <a:defRPr>
                <a:solidFill>
                  <a:schemeClr val="tx2"/>
                </a:solidFill>
              </a:defRPr>
            </a:lvl1pPr>
          </a:lstStyle>
          <a:p>
            <a:r>
              <a:rPr lang="en-US"/>
              <a:t>Click to edit Master title style</a:t>
            </a:r>
            <a:endParaRPr lang="en-US" dirty="0"/>
          </a:p>
        </p:txBody>
      </p:sp>
      <p:sp>
        <p:nvSpPr>
          <p:cNvPr id="30"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0" y="4416552"/>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32"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3046424" y="1964267"/>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33"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137904" y="1964267"/>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26" name="Rectangle 25" title="Decorative"/>
          <p:cNvSpPr/>
          <p:nvPr userDrawn="1"/>
        </p:nvSpPr>
        <p:spPr>
          <a:xfrm>
            <a:off x="3046424" y="4414498"/>
            <a:ext cx="3052729" cy="2443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userDrawn="1">
            <p:ph type="body" sz="quarter" idx="15"/>
          </p:nvPr>
        </p:nvSpPr>
        <p:spPr>
          <a:xfrm>
            <a:off x="264410"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userDrawn="1">
            <p:ph type="body" sz="quarter" idx="16" hasCustomPrompt="1"/>
          </p:nvPr>
        </p:nvSpPr>
        <p:spPr>
          <a:xfrm>
            <a:off x="264410"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userDrawn="1">
            <p:ph type="body" sz="quarter" idx="17"/>
          </p:nvPr>
        </p:nvSpPr>
        <p:spPr>
          <a:xfrm>
            <a:off x="6359042"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userDrawn="1">
            <p:ph type="body" sz="quarter" idx="18" hasCustomPrompt="1"/>
          </p:nvPr>
        </p:nvSpPr>
        <p:spPr>
          <a:xfrm>
            <a:off x="6359042"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3" name="Text Placeholder 6">
            <a:extLst>
              <a:ext uri="{FF2B5EF4-FFF2-40B4-BE49-F238E27FC236}">
                <a16:creationId xmlns:a16="http://schemas.microsoft.com/office/drawing/2014/main" id="{3B9FAC90-EA8D-4C0E-A0D1-0D252B50A12F}"/>
              </a:ext>
            </a:extLst>
          </p:cNvPr>
          <p:cNvSpPr>
            <a:spLocks noGrp="1"/>
          </p:cNvSpPr>
          <p:nvPr userDrawn="1">
            <p:ph type="body" sz="quarter" idx="19"/>
          </p:nvPr>
        </p:nvSpPr>
        <p:spPr>
          <a:xfrm>
            <a:off x="3288925"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Edit Master text styles</a:t>
            </a:r>
          </a:p>
        </p:txBody>
      </p:sp>
      <p:sp>
        <p:nvSpPr>
          <p:cNvPr id="14" name="Text Placeholder 6">
            <a:extLst>
              <a:ext uri="{FF2B5EF4-FFF2-40B4-BE49-F238E27FC236}">
                <a16:creationId xmlns:a16="http://schemas.microsoft.com/office/drawing/2014/main" id="{5556F808-0B84-4923-9C86-83F13CFABBB6}"/>
              </a:ext>
            </a:extLst>
          </p:cNvPr>
          <p:cNvSpPr>
            <a:spLocks noGrp="1"/>
          </p:cNvSpPr>
          <p:nvPr userDrawn="1">
            <p:ph type="body" sz="quarter" idx="20" hasCustomPrompt="1"/>
          </p:nvPr>
        </p:nvSpPr>
        <p:spPr>
          <a:xfrm>
            <a:off x="3288925"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5" name="Text Placeholder 6">
            <a:extLst>
              <a:ext uri="{FF2B5EF4-FFF2-40B4-BE49-F238E27FC236}">
                <a16:creationId xmlns:a16="http://schemas.microsoft.com/office/drawing/2014/main" id="{6D49870F-68D7-4CDC-8F2A-696151FA2B90}"/>
              </a:ext>
            </a:extLst>
          </p:cNvPr>
          <p:cNvSpPr>
            <a:spLocks noGrp="1"/>
          </p:cNvSpPr>
          <p:nvPr userDrawn="1">
            <p:ph type="body" sz="quarter" idx="21"/>
          </p:nvPr>
        </p:nvSpPr>
        <p:spPr>
          <a:xfrm>
            <a:off x="9412281"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Edit Master text styles</a:t>
            </a:r>
          </a:p>
        </p:txBody>
      </p:sp>
      <p:sp>
        <p:nvSpPr>
          <p:cNvPr id="16" name="Text Placeholder 6">
            <a:extLst>
              <a:ext uri="{FF2B5EF4-FFF2-40B4-BE49-F238E27FC236}">
                <a16:creationId xmlns:a16="http://schemas.microsoft.com/office/drawing/2014/main" id="{530C251D-6B9A-485B-A02D-AAF34ECA7B5D}"/>
              </a:ext>
            </a:extLst>
          </p:cNvPr>
          <p:cNvSpPr>
            <a:spLocks noGrp="1"/>
          </p:cNvSpPr>
          <p:nvPr userDrawn="1">
            <p:ph type="body" sz="quarter" idx="22" hasCustomPrompt="1"/>
          </p:nvPr>
        </p:nvSpPr>
        <p:spPr>
          <a:xfrm>
            <a:off x="9412281"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31"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6092848" y="4416552"/>
            <a:ext cx="3054096" cy="2441448"/>
          </a:xfrm>
          <a:prstGeom prst="rect">
            <a:avLst/>
          </a:prstGeom>
        </p:spPr>
        <p:txBody>
          <a:bodyPr>
            <a:normAutofit/>
          </a:bodyPr>
          <a:lstStyle>
            <a:lvl1pPr algn="ctr">
              <a:defRPr sz="1600"/>
            </a:lvl1pPr>
          </a:lstStyle>
          <a:p>
            <a:r>
              <a:rPr lang="en-US"/>
              <a:t>Click icon to add picture</a:t>
            </a:r>
            <a:endParaRPr lang="en-US" dirty="0"/>
          </a:p>
        </p:txBody>
      </p:sp>
    </p:spTree>
    <p:extLst>
      <p:ext uri="{BB962C8B-B14F-4D97-AF65-F5344CB8AC3E}">
        <p14:creationId xmlns:p14="http://schemas.microsoft.com/office/powerpoint/2010/main" val="33311750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accent1"/>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2247900"/>
            <a:ext cx="5620473" cy="3870325"/>
          </a:xfrm>
        </p:spPr>
        <p:txBody>
          <a:bodyPr/>
          <a:lstStyle/>
          <a:p>
            <a:r>
              <a:rPr lang="en-US" noProof="0"/>
              <a:t>Click icon to add chart</a:t>
            </a:r>
            <a:endParaRPr lang="en-US" noProof="0" dirty="0"/>
          </a:p>
        </p:txBody>
      </p:sp>
      <p:sp>
        <p:nvSpPr>
          <p:cNvPr id="2" name="Rectangle 1">
            <a:extLst>
              <a:ext uri="{FF2B5EF4-FFF2-40B4-BE49-F238E27FC236}">
                <a16:creationId xmlns:a16="http://schemas.microsoft.com/office/drawing/2014/main" id="{2B5F4DF3-3822-4AC9-9C82-C8D284E443EB}"/>
              </a:ext>
            </a:extLst>
          </p:cNvPr>
          <p:cNvSpPr/>
          <p:nvPr userDrawn="1"/>
        </p:nvSpPr>
        <p:spPr>
          <a:xfrm>
            <a:off x="5937569" y="2082800"/>
            <a:ext cx="5620473" cy="10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00963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p>
            <a:r>
              <a:rPr lang="en-US" noProof="0"/>
              <a:t>Click icon to add chart</a:t>
            </a:r>
            <a:endParaRPr lang="en-US" noProof="0" dirty="0"/>
          </a:p>
        </p:txBody>
      </p:sp>
      <p:sp>
        <p:nvSpPr>
          <p:cNvPr id="7" name="Shape 62" title="Decorative">
            <a:extLst>
              <a:ext uri="{FF2B5EF4-FFF2-40B4-BE49-F238E27FC236}">
                <a16:creationId xmlns:a16="http://schemas.microsoft.com/office/drawing/2014/main" id="{5C48ADE8-5D65-4FF2-93E1-D504137454D1}"/>
              </a:ext>
            </a:extLst>
          </p:cNvPr>
          <p:cNvSpPr/>
          <p:nvPr userDrawn="1"/>
        </p:nvSpPr>
        <p:spPr>
          <a:xfrm flipV="1">
            <a:off x="5770807" y="839972"/>
            <a:ext cx="0" cy="5370328"/>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3101273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19147689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21154258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838200" y="2392680"/>
            <a:ext cx="10719842" cy="4167505"/>
          </a:xfrm>
        </p:spPr>
        <p:txBody>
          <a:bodyPr/>
          <a:lstStyle/>
          <a:p>
            <a:r>
              <a:rPr lang="en-US" noProof="0"/>
              <a:t>Click icon to add chart</a:t>
            </a:r>
            <a:endParaRPr lang="en-US" noProof="0" dirty="0"/>
          </a:p>
        </p:txBody>
      </p:sp>
    </p:spTree>
    <p:extLst>
      <p:ext uri="{BB962C8B-B14F-4D97-AF65-F5344CB8AC3E}">
        <p14:creationId xmlns:p14="http://schemas.microsoft.com/office/powerpoint/2010/main" val="7445607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815420" y="2392680"/>
            <a:ext cx="5742622" cy="4023995"/>
          </a:xfrm>
        </p:spPr>
        <p:txBody>
          <a:bodyPr/>
          <a:lstStyle/>
          <a:p>
            <a:r>
              <a:rPr lang="en-US" noProof="0"/>
              <a:t>Click icon to add chart</a:t>
            </a:r>
            <a:endParaRPr lang="en-US" noProof="0" dirty="0"/>
          </a:p>
        </p:txBody>
      </p:sp>
      <p:sp>
        <p:nvSpPr>
          <p:cNvPr id="4" name="Picture Placeholder 3" title="Decorative">
            <a:extLst>
              <a:ext uri="{FF2B5EF4-FFF2-40B4-BE49-F238E27FC236}">
                <a16:creationId xmlns:a16="http://schemas.microsoft.com/office/drawing/2014/main" id="{C9E9201F-1E54-4CE0-974D-2A45F04F48B9}"/>
              </a:ext>
            </a:extLst>
          </p:cNvPr>
          <p:cNvSpPr>
            <a:spLocks noGrp="1"/>
          </p:cNvSpPr>
          <p:nvPr>
            <p:ph type="pic" sz="quarter" idx="14"/>
          </p:nvPr>
        </p:nvSpPr>
        <p:spPr>
          <a:xfrm>
            <a:off x="838200" y="2392045"/>
            <a:ext cx="4776788" cy="4023995"/>
          </a:xfrm>
        </p:spPr>
        <p:txBody>
          <a:bodyPr/>
          <a:lstStyle/>
          <a:p>
            <a:r>
              <a:rPr lang="en-US" noProof="0"/>
              <a:t>Click icon to add picture</a:t>
            </a:r>
            <a:endParaRPr lang="en-US" noProof="0" dirty="0"/>
          </a:p>
        </p:txBody>
      </p:sp>
    </p:spTree>
    <p:extLst>
      <p:ext uri="{BB962C8B-B14F-4D97-AF65-F5344CB8AC3E}">
        <p14:creationId xmlns:p14="http://schemas.microsoft.com/office/powerpoint/2010/main" val="698514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with Ima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87606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647700" y="289560"/>
            <a:ext cx="10896600" cy="893218"/>
          </a:xfrm>
        </p:spPr>
        <p:txBody>
          <a:bodyPr anchor="b"/>
          <a:lstStyle>
            <a:lvl1pPr algn="ctr">
              <a:defRPr/>
            </a:lvl1pPr>
          </a:lstStyle>
          <a:p>
            <a:r>
              <a:rPr lang="en-US" dirty="0"/>
              <a:t>CLICK TO EDIT MASTER TITLE STYLE</a:t>
            </a:r>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647700" y="1097363"/>
            <a:ext cx="10896600" cy="602887"/>
          </a:xfrm>
        </p:spPr>
        <p:txBody>
          <a:bodyPr anchor="ctr">
            <a:normAutofit/>
          </a:bodyPr>
          <a:lstStyle>
            <a:lvl1pPr marL="0" indent="0" algn="ctr">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
        <p:nvSpPr>
          <p:cNvPr id="4" name="Table Placeholder 3" title="Decorative">
            <a:extLst>
              <a:ext uri="{FF2B5EF4-FFF2-40B4-BE49-F238E27FC236}">
                <a16:creationId xmlns:a16="http://schemas.microsoft.com/office/drawing/2014/main" id="{EC1740A4-BBA1-4296-9738-ADD3B80B2439}"/>
              </a:ext>
            </a:extLst>
          </p:cNvPr>
          <p:cNvSpPr>
            <a:spLocks noGrp="1"/>
          </p:cNvSpPr>
          <p:nvPr>
            <p:ph type="tbl" sz="quarter" idx="13"/>
          </p:nvPr>
        </p:nvSpPr>
        <p:spPr>
          <a:xfrm>
            <a:off x="647700" y="1806575"/>
            <a:ext cx="10896600" cy="4578350"/>
          </a:xfrm>
        </p:spPr>
        <p:txBody>
          <a:bodyPr/>
          <a:lstStyle/>
          <a:p>
            <a:r>
              <a:rPr lang="en-US"/>
              <a:t>Click icon to add table</a:t>
            </a:r>
            <a:endParaRPr lang="en-US" dirty="0"/>
          </a:p>
        </p:txBody>
      </p:sp>
    </p:spTree>
    <p:extLst>
      <p:ext uri="{BB962C8B-B14F-4D97-AF65-F5344CB8AC3E}">
        <p14:creationId xmlns:p14="http://schemas.microsoft.com/office/powerpoint/2010/main" val="8508298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9723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7" name="Picture Placeholder 6" title="Decorative">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450030"/>
            <a:ext cx="2578099"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1612562" y="1959892"/>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2529377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2315" y="1497808"/>
            <a:ext cx="3129335" cy="536019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3366714" y="-20671"/>
            <a:ext cx="3129336" cy="53970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7461446" y="2718684"/>
            <a:ext cx="3415560"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8555848" y="4281994"/>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0967618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Picture Placeholder 4" title="Decorative">
            <a:extLst>
              <a:ext uri="{FF2B5EF4-FFF2-40B4-BE49-F238E27FC236}">
                <a16:creationId xmlns:a16="http://schemas.microsoft.com/office/drawing/2014/main" id="{AC817481-FC70-46B9-B779-4E5C04778C8E}"/>
              </a:ext>
            </a:extLst>
          </p:cNvPr>
          <p:cNvSpPr>
            <a:spLocks noGrp="1"/>
          </p:cNvSpPr>
          <p:nvPr>
            <p:ph type="pic" sz="quarter" idx="10"/>
          </p:nvPr>
        </p:nvSpPr>
        <p:spPr>
          <a:xfrm>
            <a:off x="212725" y="1260389"/>
            <a:ext cx="2816352" cy="3173816"/>
          </a:xfrm>
          <a:solidFill>
            <a:schemeClr val="bg1">
              <a:lumMod val="95000"/>
            </a:schemeClr>
          </a:solidFill>
        </p:spPr>
        <p:txBody>
          <a:bodyPr/>
          <a:lstStyle/>
          <a:p>
            <a:r>
              <a:rPr lang="en-US"/>
              <a:t>Click icon to add picture</a:t>
            </a:r>
            <a:endParaRPr lang="en-US" dirty="0"/>
          </a:p>
        </p:txBody>
      </p:sp>
      <p:sp>
        <p:nvSpPr>
          <p:cNvPr id="4"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1"/>
          </p:nvPr>
        </p:nvSpPr>
        <p:spPr>
          <a:xfrm>
            <a:off x="3194701" y="0"/>
            <a:ext cx="2817564" cy="3175686"/>
          </a:xfrm>
          <a:solidFill>
            <a:schemeClr val="bg1">
              <a:lumMod val="95000"/>
            </a:schemeClr>
          </a:solidFill>
        </p:spPr>
        <p:txBody>
          <a:bodyPr/>
          <a:lstStyle/>
          <a:p>
            <a:r>
              <a:rPr lang="en-US"/>
              <a:t>Click icon to add picture</a:t>
            </a:r>
            <a:endParaRPr lang="en-US" dirty="0"/>
          </a:p>
        </p:txBody>
      </p:sp>
      <p:sp>
        <p:nvSpPr>
          <p:cNvPr id="5" name="Picture Placeholder 4" title="Decorative">
            <a:extLst>
              <a:ext uri="{FF2B5EF4-FFF2-40B4-BE49-F238E27FC236}">
                <a16:creationId xmlns:a16="http://schemas.microsoft.com/office/drawing/2014/main" id="{00DB6AEA-811C-4554-97AF-7D4F2639BDC7}"/>
              </a:ext>
            </a:extLst>
          </p:cNvPr>
          <p:cNvSpPr>
            <a:spLocks noGrp="1"/>
          </p:cNvSpPr>
          <p:nvPr>
            <p:ph type="pic" sz="quarter" idx="12"/>
          </p:nvPr>
        </p:nvSpPr>
        <p:spPr>
          <a:xfrm>
            <a:off x="213361" y="4586414"/>
            <a:ext cx="5798904" cy="2271585"/>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75694821-2A94-40B8-8AAD-3E3762AFD388}"/>
              </a:ext>
            </a:extLst>
          </p:cNvPr>
          <p:cNvSpPr>
            <a:spLocks noGrp="1"/>
          </p:cNvSpPr>
          <p:nvPr>
            <p:ph type="pic" sz="quarter" idx="13"/>
          </p:nvPr>
        </p:nvSpPr>
        <p:spPr>
          <a:xfrm>
            <a:off x="6179737" y="4586414"/>
            <a:ext cx="2817564" cy="2271585"/>
          </a:xfrm>
          <a:solidFill>
            <a:schemeClr val="bg1">
              <a:lumMod val="95000"/>
            </a:schemeClr>
          </a:solidFill>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4"/>
          </p:nvPr>
        </p:nvSpPr>
        <p:spPr>
          <a:xfrm>
            <a:off x="6177889" y="2030436"/>
            <a:ext cx="2817564" cy="2403769"/>
          </a:xfrm>
          <a:solidFill>
            <a:schemeClr val="bg1">
              <a:lumMod val="95000"/>
            </a:schemeClr>
          </a:solidFill>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5"/>
          </p:nvPr>
        </p:nvSpPr>
        <p:spPr>
          <a:xfrm>
            <a:off x="9161076" y="0"/>
            <a:ext cx="2817564" cy="4434205"/>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213361" y="0"/>
            <a:ext cx="2815716" cy="1099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title="Decorative"/>
          <p:cNvSpPr/>
          <p:nvPr userDrawn="1"/>
        </p:nvSpPr>
        <p:spPr>
          <a:xfrm>
            <a:off x="3196549" y="3334454"/>
            <a:ext cx="2815716" cy="10997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title="Decorative"/>
          <p:cNvSpPr/>
          <p:nvPr userDrawn="1"/>
        </p:nvSpPr>
        <p:spPr>
          <a:xfrm>
            <a:off x="6179737" y="0"/>
            <a:ext cx="2815716" cy="1878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title="Decorative"/>
          <p:cNvSpPr/>
          <p:nvPr userDrawn="1"/>
        </p:nvSpPr>
        <p:spPr>
          <a:xfrm>
            <a:off x="9162924" y="4598770"/>
            <a:ext cx="2815716" cy="22592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227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with Image">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2895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1"/>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32737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2"/>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420661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9227B26-65C5-5A4B-AAEC-70B3B5201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50737061"/>
      </p:ext>
    </p:extLst>
  </p:cSld>
  <p:clrMap bg1="lt1" tx1="dk1" bg2="lt2" tx2="dk2" accent1="accent1" accent2="accent2" accent3="accent3" accent4="accent4" accent5="accent5" accent6="accent6" hlink="hlink" folHlink="folHlink"/>
  <p:sldLayoutIdLst>
    <p:sldLayoutId id="2147483673" r:id="rId1"/>
    <p:sldLayoutId id="2147483736" r:id="rId2"/>
    <p:sldLayoutId id="2147483689" r:id="rId3"/>
    <p:sldLayoutId id="2147483735" r:id="rId4"/>
    <p:sldLayoutId id="2147483684" r:id="rId5"/>
    <p:sldLayoutId id="2147483752" r:id="rId6"/>
    <p:sldLayoutId id="2147483737" r:id="rId7"/>
    <p:sldLayoutId id="2147483651" r:id="rId8"/>
    <p:sldLayoutId id="2147483738" r:id="rId9"/>
    <p:sldLayoutId id="2147483685" r:id="rId10"/>
    <p:sldLayoutId id="2147483674" r:id="rId11"/>
    <p:sldLayoutId id="2147483690" r:id="rId12"/>
    <p:sldLayoutId id="2147483694" r:id="rId13"/>
    <p:sldLayoutId id="2147483748" r:id="rId14"/>
    <p:sldLayoutId id="2147483693" r:id="rId15"/>
    <p:sldLayoutId id="2147483686" r:id="rId16"/>
    <p:sldLayoutId id="2147483703" r:id="rId17"/>
    <p:sldLayoutId id="2147483709" r:id="rId18"/>
    <p:sldLayoutId id="2147483710" r:id="rId19"/>
    <p:sldLayoutId id="2147483711" r:id="rId20"/>
    <p:sldLayoutId id="2147483712" r:id="rId21"/>
    <p:sldLayoutId id="2147483749" r:id="rId22"/>
    <p:sldLayoutId id="2147483751" r:id="rId23"/>
    <p:sldLayoutId id="2147483704" r:id="rId24"/>
    <p:sldLayoutId id="2147483702" r:id="rId25"/>
    <p:sldLayoutId id="2147483713" r:id="rId26"/>
    <p:sldLayoutId id="2147483714" r:id="rId27"/>
    <p:sldLayoutId id="2147483715" r:id="rId28"/>
    <p:sldLayoutId id="2147483695" r:id="rId29"/>
    <p:sldLayoutId id="2147483730" r:id="rId30"/>
    <p:sldLayoutId id="2147483698" r:id="rId31"/>
    <p:sldLayoutId id="2147483731" r:id="rId32"/>
    <p:sldLayoutId id="2147483699" r:id="rId33"/>
    <p:sldLayoutId id="2147483732" r:id="rId34"/>
    <p:sldLayoutId id="2147483739" r:id="rId35"/>
    <p:sldLayoutId id="2147483740" r:id="rId36"/>
    <p:sldLayoutId id="2147483700" r:id="rId37"/>
    <p:sldLayoutId id="2147483741" r:id="rId38"/>
    <p:sldLayoutId id="2147483742" r:id="rId39"/>
    <p:sldLayoutId id="2147483696" r:id="rId40"/>
    <p:sldLayoutId id="2147483743" r:id="rId41"/>
    <p:sldLayoutId id="2147483744" r:id="rId42"/>
    <p:sldLayoutId id="2147483745" r:id="rId43"/>
    <p:sldLayoutId id="2147483705" r:id="rId44"/>
    <p:sldLayoutId id="2147483746" r:id="rId45"/>
    <p:sldLayoutId id="2147483687" r:id="rId46"/>
    <p:sldLayoutId id="2147483719" r:id="rId47"/>
    <p:sldLayoutId id="2147483720" r:id="rId48"/>
    <p:sldLayoutId id="2147483718" r:id="rId49"/>
    <p:sldLayoutId id="2147483721" r:id="rId50"/>
    <p:sldLayoutId id="2147483716" r:id="rId51"/>
    <p:sldLayoutId id="2147483722" r:id="rId52"/>
    <p:sldLayoutId id="2147483723" r:id="rId53"/>
    <p:sldLayoutId id="2147483753" r:id="rId54"/>
    <p:sldLayoutId id="2147483754" r:id="rId55"/>
    <p:sldLayoutId id="2147483755" r:id="rId56"/>
    <p:sldLayoutId id="2147483756" r:id="rId57"/>
    <p:sldLayoutId id="2147483725" r:id="rId58"/>
    <p:sldLayoutId id="2147483726" r:id="rId59"/>
    <p:sldLayoutId id="2147483675" r:id="rId60"/>
    <p:sldLayoutId id="2147483677" r:id="rId61"/>
    <p:sldLayoutId id="2147483729" r:id="rId62"/>
    <p:sldLayoutId id="2147483747" r:id="rId63"/>
    <p:sldLayoutId id="2147483728" r:id="rId64"/>
  </p:sldLayoutIdLst>
  <p:txStyles>
    <p:title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userDrawn="1">
          <p15:clr>
            <a:srgbClr val="F26B43"/>
          </p15:clr>
        </p15:guide>
        <p15:guide id="2"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tsbpa.texas.gov/exam-qualification/certification-requirements.html" TargetMode="External"/><Relationship Id="rId2" Type="http://schemas.openxmlformats.org/officeDocument/2006/relationships/hyperlink" Target="http://texreg.sos.state.tx.us/public/readtac$ext.TacPage?sl=R&amp;app=9&amp;p_dir=&amp;p_rloc=&amp;p_tloc=&amp;p_ploc=&amp;pg=1&amp;p_tac=&amp;ti=22&amp;pt=22&amp;ch=511&amp;rl=122" TargetMode="Externa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hyperlink" Target="https://www.angelo.edu/map/?Mayer%20Administration%20Building" TargetMode="External"/><Relationship Id="rId2" Type="http://schemas.openxmlformats.org/officeDocument/2006/relationships/hyperlink" Target="mailto:graduate.studies@angelo.edu" TargetMode="External"/><Relationship Id="rId1" Type="http://schemas.openxmlformats.org/officeDocument/2006/relationships/slideLayout" Target="../slideLayouts/slideLayout2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https://www.angelo.edu/academics/programs/accounting-mpac/"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9.xml"/><Relationship Id="rId4" Type="http://schemas.openxmlformats.org/officeDocument/2006/relationships/hyperlink" Target="https://www.angelo.edu/academics/programs/accounting-mpac/"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applytexas.org/" TargetMode="External"/><Relationship Id="rId1" Type="http://schemas.openxmlformats.org/officeDocument/2006/relationships/slideLayout" Target="../slideLayouts/slideLayout28.xml"/><Relationship Id="rId5" Type="http://schemas.openxmlformats.org/officeDocument/2006/relationships/hyperlink" Target="https://creativecommons.org/licenses/by/3.0/" TargetMode="External"/><Relationship Id="rId4" Type="http://schemas.openxmlformats.org/officeDocument/2006/relationships/hyperlink" Target="https://www.mynextmove.org/profile/summary/21-1012.00"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www.angelo.edu/colleges/college-of-graduate-studies-and-research/graduate-jumpstart.php" TargetMode="Externa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hyperlink" Target="http://descargas.pntic.mec.es/recursos_educativos/It_didac/Leng_ESO/2/09/04_humanisticos/el_ensayo.html" TargetMode="External"/><Relationship Id="rId2" Type="http://schemas.openxmlformats.org/officeDocument/2006/relationships/image" Target="../media/image13.jpg"/><Relationship Id="rId1" Type="http://schemas.openxmlformats.org/officeDocument/2006/relationships/slideLayout" Target="../slideLayouts/slideLayout19.xml"/><Relationship Id="rId5" Type="http://schemas.openxmlformats.org/officeDocument/2006/relationships/hyperlink" Target="https://www.solaresearch.org/2019/12/journal-of-learning-analytics-jla-volume-6-issue-3-now-available/" TargetMode="Externa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hyperlink" Target="https://www.angelo.edu/admissions-and-aid/paying-for-college/office-of-financial-aid-and-scholarships/" TargetMode="External"/><Relationship Id="rId1" Type="http://schemas.openxmlformats.org/officeDocument/2006/relationships/slideLayout" Target="../slideLayouts/slideLayout47.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microsoft.com/office/2007/relationships/hdphoto" Target="../media/hdphoto1.wdp"/><Relationship Id="rId9"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hyperlink" Target="https://www.peoplematters.in/news/online-recruitment-solutions/accounting-finance-sees-highest-hiring-in-jan-report-24652" TargetMode="External"/><Relationship Id="rId2" Type="http://schemas.openxmlformats.org/officeDocument/2006/relationships/image" Target="../media/image22.jpg"/><Relationship Id="rId1" Type="http://schemas.openxmlformats.org/officeDocument/2006/relationships/slideLayout" Target="../slideLayouts/slideLayout28.xml"/><Relationship Id="rId4" Type="http://schemas.openxmlformats.org/officeDocument/2006/relationships/hyperlink" Target="https://www.tsbpa.texas.gov/scholarship/applications-who-can-apply.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tsbpa.texas.gov/pdffiles/exam/TINSApp.pdf" TargetMode="External"/><Relationship Id="rId2" Type="http://schemas.openxmlformats.org/officeDocument/2006/relationships/hyperlink" Target="https://www.tsbpa.texas.gov/pdffiles/X0035.pdf" TargetMode="External"/><Relationship Id="rId1" Type="http://schemas.openxmlformats.org/officeDocument/2006/relationships/slideLayout" Target="../slideLayouts/slideLayout28.xml"/><Relationship Id="rId4" Type="http://schemas.openxmlformats.org/officeDocument/2006/relationships/hyperlink" Target="https://www.tsbpa.texas.gov/pdffiles/exam/DirectDepositApp.pdf"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hyperlink" Target="https://www.tsbpa.texas.gov/exam-qualification/applications-application-of-intent.html" TargetMode="External"/><Relationship Id="rId2" Type="http://schemas.openxmlformats.org/officeDocument/2006/relationships/image" Target="../media/image23.jpe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openxmlformats.org/officeDocument/2006/relationships/hyperlink" Target="https://www.freeimageslive.co.uk/free_stock_image/desk-still-life-jpg" TargetMode="External"/><Relationship Id="rId2" Type="http://schemas.openxmlformats.org/officeDocument/2006/relationships/image" Target="../media/image25.jpg"/><Relationship Id="rId1" Type="http://schemas.openxmlformats.org/officeDocument/2006/relationships/slideLayout" Target="../slideLayouts/slideLayout32.xml"/><Relationship Id="rId4" Type="http://schemas.openxmlformats.org/officeDocument/2006/relationships/hyperlink" Target="https://creativecommons.org/licenses/by/3.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hyperlink" Target="https://www.mynextmove.org/profile/summary/21-1012.00" TargetMode="External"/><Relationship Id="rId2" Type="http://schemas.openxmlformats.org/officeDocument/2006/relationships/hyperlink" Target="https://www.becker.com/blog/career/cpa-salary-insights#:~:text=CPA%20salary%20vs%20non%2DCPA,of%20$59%2C428%E2%81%B7%20in%202023" TargetMode="External"/><Relationship Id="rId1" Type="http://schemas.openxmlformats.org/officeDocument/2006/relationships/slideLayout" Target="../slideLayouts/slideLayout28.xml"/><Relationship Id="rId5" Type="http://schemas.openxmlformats.org/officeDocument/2006/relationships/image" Target="../media/image5.jpeg"/><Relationship Id="rId4" Type="http://schemas.openxmlformats.org/officeDocument/2006/relationships/hyperlink" Target="https://creativecommons.org/licenses/by/3.0/"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hyperlink" Target="https://www.tsbpa.texas.gov/exam-qualification/examination-requirements.html" TargetMode="External"/><Relationship Id="rId2" Type="http://schemas.openxmlformats.org/officeDocument/2006/relationships/hyperlink" Target="https://www.tsbpa.texas.gov/forms/individuals-wo-uniform.html" TargetMode="Externa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23991-6F5F-45D3-883F-8179BE10396D}"/>
              </a:ext>
            </a:extLst>
          </p:cNvPr>
          <p:cNvSpPr>
            <a:spLocks noGrp="1"/>
          </p:cNvSpPr>
          <p:nvPr>
            <p:ph type="title"/>
          </p:nvPr>
        </p:nvSpPr>
        <p:spPr>
          <a:xfrm>
            <a:off x="2565399" y="2759676"/>
            <a:ext cx="7252505" cy="1239021"/>
          </a:xfrm>
        </p:spPr>
        <p:txBody>
          <a:bodyPr/>
          <a:lstStyle/>
          <a:p>
            <a:r>
              <a:rPr lang="en-US" sz="3600" dirty="0"/>
              <a:t>Angelo State</a:t>
            </a:r>
            <a:br>
              <a:rPr lang="en-US" sz="3600" dirty="0"/>
            </a:br>
            <a:r>
              <a:rPr lang="en-US" sz="3600" dirty="0"/>
              <a:t>Masters of Professional Accountancy</a:t>
            </a:r>
          </a:p>
        </p:txBody>
      </p:sp>
      <p:sp>
        <p:nvSpPr>
          <p:cNvPr id="3" name="Text Placeholder 2">
            <a:extLst>
              <a:ext uri="{FF2B5EF4-FFF2-40B4-BE49-F238E27FC236}">
                <a16:creationId xmlns:a16="http://schemas.microsoft.com/office/drawing/2014/main" id="{7555E40E-3256-4272-A29D-F2438D5C136F}"/>
              </a:ext>
            </a:extLst>
          </p:cNvPr>
          <p:cNvSpPr>
            <a:spLocks noGrp="1"/>
          </p:cNvSpPr>
          <p:nvPr>
            <p:ph type="body" sz="quarter" idx="14"/>
          </p:nvPr>
        </p:nvSpPr>
        <p:spPr/>
        <p:txBody>
          <a:bodyPr>
            <a:normAutofit fontScale="92500" lnSpcReduction="10000"/>
          </a:bodyPr>
          <a:lstStyle/>
          <a:p>
            <a:r>
              <a:rPr lang="en-US" sz="2000" dirty="0"/>
              <a:t>An Overview</a:t>
            </a:r>
          </a:p>
        </p:txBody>
      </p:sp>
      <p:sp>
        <p:nvSpPr>
          <p:cNvPr id="4" name="Text Placeholder 2">
            <a:extLst>
              <a:ext uri="{FF2B5EF4-FFF2-40B4-BE49-F238E27FC236}">
                <a16:creationId xmlns:a16="http://schemas.microsoft.com/office/drawing/2014/main" id="{29C75F3F-DDFD-40D2-BF69-0191EF3A3F38}"/>
              </a:ext>
            </a:extLst>
          </p:cNvPr>
          <p:cNvSpPr txBox="1">
            <a:spLocks/>
          </p:cNvSpPr>
          <p:nvPr/>
        </p:nvSpPr>
        <p:spPr>
          <a:xfrm>
            <a:off x="2469748" y="5140972"/>
            <a:ext cx="7252504" cy="338549"/>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1600" b="0" i="0" kern="1200" spc="3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By: Cathryn Golden, Sr. Instructor and </a:t>
            </a:r>
            <a:r>
              <a:rPr lang="en-US" sz="2000" dirty="0" err="1"/>
              <a:t>MPAc</a:t>
            </a:r>
            <a:r>
              <a:rPr lang="en-US" sz="2000" dirty="0"/>
              <a:t> Director</a:t>
            </a:r>
          </a:p>
        </p:txBody>
      </p:sp>
    </p:spTree>
    <p:extLst>
      <p:ext uri="{BB962C8B-B14F-4D97-AF65-F5344CB8AC3E}">
        <p14:creationId xmlns:p14="http://schemas.microsoft.com/office/powerpoint/2010/main" val="79592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B7579"/>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328828A-DDDF-49B3-933D-A1F1492F798F}"/>
              </a:ext>
            </a:extLst>
          </p:cNvPr>
          <p:cNvSpPr>
            <a:spLocks noGrp="1"/>
          </p:cNvSpPr>
          <p:nvPr>
            <p:ph type="title"/>
          </p:nvPr>
        </p:nvSpPr>
        <p:spPr/>
        <p:txBody>
          <a:bodyPr/>
          <a:lstStyle/>
          <a:p>
            <a:r>
              <a:rPr lang="en-US" dirty="0"/>
              <a:t>CPA Licensing</a:t>
            </a:r>
          </a:p>
        </p:txBody>
      </p:sp>
      <p:sp>
        <p:nvSpPr>
          <p:cNvPr id="11" name="Text Placeholder 10">
            <a:extLst>
              <a:ext uri="{FF2B5EF4-FFF2-40B4-BE49-F238E27FC236}">
                <a16:creationId xmlns:a16="http://schemas.microsoft.com/office/drawing/2014/main" id="{A703CD22-5CDD-4C75-86D9-9F514DF64968}"/>
              </a:ext>
            </a:extLst>
          </p:cNvPr>
          <p:cNvSpPr>
            <a:spLocks noGrp="1"/>
          </p:cNvSpPr>
          <p:nvPr>
            <p:ph type="body" sz="quarter" idx="12"/>
          </p:nvPr>
        </p:nvSpPr>
        <p:spPr/>
        <p:txBody>
          <a:bodyPr/>
          <a:lstStyle/>
          <a:p>
            <a:r>
              <a:rPr lang="en-US" dirty="0"/>
              <a:t>When can I license in the state of Texas?</a:t>
            </a:r>
          </a:p>
        </p:txBody>
      </p:sp>
      <p:sp>
        <p:nvSpPr>
          <p:cNvPr id="12" name="Text Placeholder 11">
            <a:extLst>
              <a:ext uri="{FF2B5EF4-FFF2-40B4-BE49-F238E27FC236}">
                <a16:creationId xmlns:a16="http://schemas.microsoft.com/office/drawing/2014/main" id="{DED270FF-D7B2-4FBE-A512-F0B7047F8277}"/>
              </a:ext>
            </a:extLst>
          </p:cNvPr>
          <p:cNvSpPr>
            <a:spLocks noGrp="1"/>
          </p:cNvSpPr>
          <p:nvPr>
            <p:ph type="body" sz="quarter" idx="11"/>
          </p:nvPr>
        </p:nvSpPr>
        <p:spPr>
          <a:xfrm>
            <a:off x="6153665" y="1385895"/>
            <a:ext cx="6038335" cy="3681995"/>
          </a:xfrm>
        </p:spPr>
        <p:txBody>
          <a:bodyPr/>
          <a:lstStyle/>
          <a:p>
            <a:pPr marL="457200" indent="-457200">
              <a:buFont typeface="Arial" panose="020B0604020202020204" pitchFamily="34" charset="0"/>
              <a:buChar char="•"/>
            </a:pPr>
            <a:r>
              <a:rPr lang="en-US" sz="2800" dirty="0"/>
              <a:t>Pass a background investigation</a:t>
            </a:r>
          </a:p>
          <a:p>
            <a:pPr marL="457200" indent="-457200">
              <a:buFont typeface="Arial" panose="020B0604020202020204" pitchFamily="34" charset="0"/>
              <a:buChar char="•"/>
            </a:pPr>
            <a:r>
              <a:rPr lang="en-US" sz="2800" dirty="0"/>
              <a:t>Pass the CPA Exam</a:t>
            </a:r>
          </a:p>
          <a:p>
            <a:pPr marL="457200" indent="-457200">
              <a:buFont typeface="Arial" panose="020B0604020202020204" pitchFamily="34" charset="0"/>
              <a:buChar char="•"/>
            </a:pPr>
            <a:r>
              <a:rPr lang="en-US" sz="2800" dirty="0"/>
              <a:t>Meet the education requirements</a:t>
            </a:r>
          </a:p>
          <a:p>
            <a:pPr marL="457200" indent="-457200">
              <a:buFont typeface="Arial" panose="020B0604020202020204" pitchFamily="34" charset="0"/>
              <a:buChar char="•"/>
            </a:pPr>
            <a:r>
              <a:rPr lang="en-US" sz="2800" dirty="0">
                <a:solidFill>
                  <a:schemeClr val="bg1"/>
                </a:solidFill>
              </a:rPr>
              <a:t>Work experience requirements </a:t>
            </a:r>
            <a:r>
              <a:rPr lang="en-US" sz="1200" dirty="0"/>
              <a:t>(</a:t>
            </a:r>
            <a:r>
              <a:rPr lang="en-US" sz="800" dirty="0">
                <a:hlinkClick r:id="rId2" tooltip="Board Rule 511.122"/>
              </a:rPr>
              <a:t>Board Rule 511.122</a:t>
            </a:r>
            <a:r>
              <a:rPr lang="en-US" sz="800" dirty="0"/>
              <a:t>)</a:t>
            </a:r>
            <a:endParaRPr lang="en-US" sz="1200" dirty="0"/>
          </a:p>
          <a:p>
            <a:pPr marL="457200" indent="-457200">
              <a:buFont typeface="Arial" panose="020B0604020202020204" pitchFamily="34" charset="0"/>
              <a:buChar char="•"/>
            </a:pPr>
            <a:r>
              <a:rPr lang="en-US" sz="2800" dirty="0"/>
              <a:t>Pass exam on Rules of Professional Conduct</a:t>
            </a:r>
          </a:p>
          <a:p>
            <a:endParaRPr lang="en-US" sz="1800" dirty="0"/>
          </a:p>
          <a:p>
            <a:endParaRPr lang="en-US" sz="1200" dirty="0"/>
          </a:p>
          <a:p>
            <a:endParaRPr lang="en-US" dirty="0"/>
          </a:p>
          <a:p>
            <a:endParaRPr lang="en-US" dirty="0"/>
          </a:p>
        </p:txBody>
      </p:sp>
      <p:sp>
        <p:nvSpPr>
          <p:cNvPr id="15" name="Text Placeholder 11">
            <a:extLst>
              <a:ext uri="{FF2B5EF4-FFF2-40B4-BE49-F238E27FC236}">
                <a16:creationId xmlns:a16="http://schemas.microsoft.com/office/drawing/2014/main" id="{BA6C1720-8B8A-4E2E-86EA-4CC0457C60CF}"/>
              </a:ext>
            </a:extLst>
          </p:cNvPr>
          <p:cNvSpPr txBox="1">
            <a:spLocks/>
          </p:cNvSpPr>
          <p:nvPr/>
        </p:nvSpPr>
        <p:spPr>
          <a:xfrm>
            <a:off x="841057" y="3445612"/>
            <a:ext cx="4973955" cy="3244556"/>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400" b="0" i="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Persons engaged in the practice of public accountancy in Texas must meet specific eligibility requirements. </a:t>
            </a:r>
          </a:p>
          <a:p>
            <a:r>
              <a:rPr lang="en-US" sz="2000" dirty="0"/>
              <a:t>Only those who meet these requirements will be issued certificates to practice public accountancy in Texas (per State Board Website).</a:t>
            </a:r>
          </a:p>
          <a:p>
            <a:endParaRPr lang="en-US" sz="2000" dirty="0"/>
          </a:p>
          <a:p>
            <a:endParaRPr lang="en-US" sz="2000" dirty="0"/>
          </a:p>
          <a:p>
            <a:r>
              <a:rPr lang="en-US" sz="1100" dirty="0">
                <a:hlinkClick r:id="rId3">
                  <a:extLst>
                    <a:ext uri="{A12FA001-AC4F-418D-AE19-62706E023703}">
                      <ahyp:hlinkClr xmlns:ahyp="http://schemas.microsoft.com/office/drawing/2018/hyperlinkcolor" val="tx"/>
                    </a:ext>
                  </a:extLst>
                </a:hlinkClick>
              </a:rPr>
              <a:t>https://www.tsbpa.texas.gov/exam-qualification/certification-requirements.html</a:t>
            </a:r>
            <a:endParaRPr lang="en-US" sz="1100" dirty="0"/>
          </a:p>
          <a:p>
            <a:endParaRPr lang="en-US" sz="2000" dirty="0"/>
          </a:p>
        </p:txBody>
      </p:sp>
      <p:sp>
        <p:nvSpPr>
          <p:cNvPr id="6" name="Title 9">
            <a:extLst>
              <a:ext uri="{FF2B5EF4-FFF2-40B4-BE49-F238E27FC236}">
                <a16:creationId xmlns:a16="http://schemas.microsoft.com/office/drawing/2014/main" id="{60E134BE-BC78-4709-B720-0CD6000E0FA5}"/>
              </a:ext>
            </a:extLst>
          </p:cNvPr>
          <p:cNvSpPr txBox="1">
            <a:spLocks/>
          </p:cNvSpPr>
          <p:nvPr/>
        </p:nvSpPr>
        <p:spPr>
          <a:xfrm>
            <a:off x="6839340" y="1"/>
            <a:ext cx="4795934" cy="578498"/>
          </a:xfrm>
          <a:prstGeom prst="rect">
            <a:avLst/>
          </a:prstGeom>
        </p:spPr>
        <p:txBody>
          <a:bodyPr vert="horz" lIns="0" tIns="45720" rIns="91440" bIns="45720" rtlCol="0" anchor="b">
            <a:normAutofit fontScale="85000" lnSpcReduction="10000"/>
          </a:bodyPr>
          <a:lstStyle>
            <a:lvl1pPr algn="l" defTabSz="914400" rtl="0" eaLnBrk="1" latinLnBrk="0" hangingPunct="1">
              <a:lnSpc>
                <a:spcPct val="90000"/>
              </a:lnSpc>
              <a:spcBef>
                <a:spcPct val="0"/>
              </a:spcBef>
              <a:buNone/>
              <a:defRPr sz="4400" b="1" i="0" kern="1200" spc="-150">
                <a:solidFill>
                  <a:schemeClr val="bg1"/>
                </a:solidFill>
                <a:latin typeface="+mj-lt"/>
                <a:ea typeface="+mj-ea"/>
                <a:cs typeface="Gill Sans" panose="020B0502020104020203" pitchFamily="34" charset="-79"/>
              </a:defRPr>
            </a:lvl1pPr>
          </a:lstStyle>
          <a:p>
            <a:pPr algn="ctr"/>
            <a:r>
              <a:rPr lang="en-US" dirty="0"/>
              <a:t>Licensing Requirements</a:t>
            </a:r>
          </a:p>
        </p:txBody>
      </p:sp>
    </p:spTree>
    <p:extLst>
      <p:ext uri="{BB962C8B-B14F-4D97-AF65-F5344CB8AC3E}">
        <p14:creationId xmlns:p14="http://schemas.microsoft.com/office/powerpoint/2010/main" val="23492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044D51-BF73-6DA4-62FB-24024A1D1153}"/>
              </a:ext>
            </a:extLst>
          </p:cNvPr>
          <p:cNvSpPr>
            <a:spLocks noGrp="1"/>
          </p:cNvSpPr>
          <p:nvPr>
            <p:ph type="body" sz="quarter" idx="18"/>
          </p:nvPr>
        </p:nvSpPr>
        <p:spPr>
          <a:xfrm>
            <a:off x="496029" y="3557764"/>
            <a:ext cx="3977648" cy="731694"/>
          </a:xfrm>
        </p:spPr>
        <p:txBody>
          <a:bodyPr>
            <a:normAutofit/>
          </a:bodyPr>
          <a:lstStyle/>
          <a:p>
            <a:r>
              <a:rPr lang="en-US" sz="2000" dirty="0">
                <a:solidFill>
                  <a:schemeClr val="bg1"/>
                </a:solidFill>
              </a:rPr>
              <a:t>Hold a Bachelor's Degree</a:t>
            </a:r>
          </a:p>
        </p:txBody>
      </p:sp>
      <p:sp>
        <p:nvSpPr>
          <p:cNvPr id="10" name="Title 9">
            <a:extLst>
              <a:ext uri="{FF2B5EF4-FFF2-40B4-BE49-F238E27FC236}">
                <a16:creationId xmlns:a16="http://schemas.microsoft.com/office/drawing/2014/main" id="{5BB1BE69-B998-13A3-B7BE-F612F89AB457}"/>
              </a:ext>
            </a:extLst>
          </p:cNvPr>
          <p:cNvSpPr>
            <a:spLocks noGrp="1"/>
          </p:cNvSpPr>
          <p:nvPr>
            <p:ph type="title"/>
          </p:nvPr>
        </p:nvSpPr>
        <p:spPr>
          <a:xfrm>
            <a:off x="228600" y="217063"/>
            <a:ext cx="5507182" cy="1395208"/>
          </a:xfrm>
        </p:spPr>
        <p:txBody>
          <a:bodyPr/>
          <a:lstStyle/>
          <a:p>
            <a:r>
              <a:rPr lang="en-US" dirty="0"/>
              <a:t>150 Hour Licensing Path</a:t>
            </a:r>
          </a:p>
        </p:txBody>
      </p:sp>
      <p:sp>
        <p:nvSpPr>
          <p:cNvPr id="13" name="Title 9">
            <a:extLst>
              <a:ext uri="{FF2B5EF4-FFF2-40B4-BE49-F238E27FC236}">
                <a16:creationId xmlns:a16="http://schemas.microsoft.com/office/drawing/2014/main" id="{88BFDCAD-A831-DC86-89EE-84AC894F9F9D}"/>
              </a:ext>
            </a:extLst>
          </p:cNvPr>
          <p:cNvSpPr txBox="1">
            <a:spLocks/>
          </p:cNvSpPr>
          <p:nvPr/>
        </p:nvSpPr>
        <p:spPr>
          <a:xfrm>
            <a:off x="6456220" y="138790"/>
            <a:ext cx="5507182" cy="1395208"/>
          </a:xfrm>
          <a:prstGeom prst="rect">
            <a:avLst/>
          </a:prstGeom>
        </p:spPr>
        <p:txBody>
          <a:bodyPr vert="horz" lIns="0" tIns="45720" rIns="91440" bIns="45720" rtlCol="0" anchor="b">
            <a:normAutofit/>
          </a:bodyPr>
          <a:lstStyle>
            <a:lvl1pPr algn="l" defTabSz="914400" rtl="0" eaLnBrk="1" latinLnBrk="0" hangingPunct="1">
              <a:lnSpc>
                <a:spcPct val="90000"/>
              </a:lnSpc>
              <a:spcBef>
                <a:spcPct val="0"/>
              </a:spcBef>
              <a:buNone/>
              <a:defRPr sz="4400" b="1" i="0" kern="1200" spc="-150">
                <a:solidFill>
                  <a:schemeClr val="bg1"/>
                </a:solidFill>
                <a:latin typeface="+mj-lt"/>
                <a:ea typeface="+mj-ea"/>
                <a:cs typeface="Gill Sans" panose="020B0502020104020203" pitchFamily="34" charset="-79"/>
              </a:defRPr>
            </a:lvl1pPr>
          </a:lstStyle>
          <a:p>
            <a:r>
              <a:rPr lang="en-US" dirty="0">
                <a:solidFill>
                  <a:srgbClr val="003366"/>
                </a:solidFill>
              </a:rPr>
              <a:t>120 Hour Licensing Path</a:t>
            </a:r>
          </a:p>
        </p:txBody>
      </p:sp>
      <p:sp>
        <p:nvSpPr>
          <p:cNvPr id="14" name="Title 9">
            <a:extLst>
              <a:ext uri="{FF2B5EF4-FFF2-40B4-BE49-F238E27FC236}">
                <a16:creationId xmlns:a16="http://schemas.microsoft.com/office/drawing/2014/main" id="{6935C945-23A2-FF1C-0134-5B9B587C94D7}"/>
              </a:ext>
            </a:extLst>
          </p:cNvPr>
          <p:cNvSpPr txBox="1">
            <a:spLocks/>
          </p:cNvSpPr>
          <p:nvPr/>
        </p:nvSpPr>
        <p:spPr>
          <a:xfrm>
            <a:off x="4344359" y="-39213"/>
            <a:ext cx="3651777" cy="773005"/>
          </a:xfrm>
          <a:prstGeom prst="rect">
            <a:avLst/>
          </a:prstGeom>
        </p:spPr>
        <p:txBody>
          <a:bodyPr vert="horz" lIns="0" tIns="45720" rIns="91440" bIns="45720" rtlCol="0" anchor="b">
            <a:normAutofit/>
          </a:bodyPr>
          <a:lstStyle>
            <a:lvl1pPr algn="l" defTabSz="914400" rtl="0" eaLnBrk="1" latinLnBrk="0" hangingPunct="1">
              <a:lnSpc>
                <a:spcPct val="90000"/>
              </a:lnSpc>
              <a:spcBef>
                <a:spcPct val="0"/>
              </a:spcBef>
              <a:buNone/>
              <a:defRPr sz="4400" b="1" i="0" kern="1200" spc="-150">
                <a:solidFill>
                  <a:schemeClr val="bg1"/>
                </a:solidFill>
                <a:latin typeface="+mj-lt"/>
                <a:ea typeface="+mj-ea"/>
                <a:cs typeface="Gill Sans" panose="020B0502020104020203" pitchFamily="34" charset="-79"/>
              </a:defRPr>
            </a:lvl1pPr>
          </a:lstStyle>
          <a:p>
            <a:r>
              <a:rPr lang="en-US" dirty="0">
                <a:solidFill>
                  <a:srgbClr val="954F72"/>
                </a:solidFill>
              </a:rPr>
              <a:t>Two Path Ways</a:t>
            </a:r>
          </a:p>
        </p:txBody>
      </p:sp>
      <p:sp>
        <p:nvSpPr>
          <p:cNvPr id="15" name="Text Placeholder 2">
            <a:extLst>
              <a:ext uri="{FF2B5EF4-FFF2-40B4-BE49-F238E27FC236}">
                <a16:creationId xmlns:a16="http://schemas.microsoft.com/office/drawing/2014/main" id="{7EE98245-6240-CC46-5E69-AE7300F147BC}"/>
              </a:ext>
            </a:extLst>
          </p:cNvPr>
          <p:cNvSpPr txBox="1">
            <a:spLocks/>
          </p:cNvSpPr>
          <p:nvPr/>
        </p:nvSpPr>
        <p:spPr>
          <a:xfrm>
            <a:off x="496028" y="4100252"/>
            <a:ext cx="5507182" cy="731694"/>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rPr>
              <a:t>Complete 150 Credit Hours – which must include</a:t>
            </a:r>
          </a:p>
        </p:txBody>
      </p:sp>
      <p:sp>
        <p:nvSpPr>
          <p:cNvPr id="16" name="Text Placeholder 2">
            <a:extLst>
              <a:ext uri="{FF2B5EF4-FFF2-40B4-BE49-F238E27FC236}">
                <a16:creationId xmlns:a16="http://schemas.microsoft.com/office/drawing/2014/main" id="{F7462A28-35E0-86D6-0111-362D1F5632F7}"/>
              </a:ext>
            </a:extLst>
          </p:cNvPr>
          <p:cNvSpPr txBox="1">
            <a:spLocks/>
          </p:cNvSpPr>
          <p:nvPr/>
        </p:nvSpPr>
        <p:spPr>
          <a:xfrm>
            <a:off x="1282911" y="4642740"/>
            <a:ext cx="3977648" cy="731694"/>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rPr>
              <a:t>30 Hours of Advanced Accounting </a:t>
            </a:r>
          </a:p>
        </p:txBody>
      </p:sp>
      <p:sp>
        <p:nvSpPr>
          <p:cNvPr id="17" name="Text Placeholder 2">
            <a:extLst>
              <a:ext uri="{FF2B5EF4-FFF2-40B4-BE49-F238E27FC236}">
                <a16:creationId xmlns:a16="http://schemas.microsoft.com/office/drawing/2014/main" id="{6BAE929C-D095-6D4E-B90F-630023FE3294}"/>
              </a:ext>
            </a:extLst>
          </p:cNvPr>
          <p:cNvSpPr txBox="1">
            <a:spLocks/>
          </p:cNvSpPr>
          <p:nvPr/>
        </p:nvSpPr>
        <p:spPr>
          <a:xfrm>
            <a:off x="1282911" y="5051544"/>
            <a:ext cx="3977648" cy="731694"/>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rPr>
              <a:t>21 Hours of Business Courses </a:t>
            </a:r>
          </a:p>
        </p:txBody>
      </p:sp>
      <p:sp>
        <p:nvSpPr>
          <p:cNvPr id="18" name="Text Placeholder 2">
            <a:extLst>
              <a:ext uri="{FF2B5EF4-FFF2-40B4-BE49-F238E27FC236}">
                <a16:creationId xmlns:a16="http://schemas.microsoft.com/office/drawing/2014/main" id="{6B688AD6-D87C-392F-0EF9-62F6490D99FA}"/>
              </a:ext>
            </a:extLst>
          </p:cNvPr>
          <p:cNvSpPr txBox="1">
            <a:spLocks/>
          </p:cNvSpPr>
          <p:nvPr/>
        </p:nvSpPr>
        <p:spPr>
          <a:xfrm>
            <a:off x="1282911" y="5383392"/>
            <a:ext cx="3977648" cy="731694"/>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solidFill>
                <a:schemeClr val="bg1"/>
              </a:solidFill>
            </a:endParaRPr>
          </a:p>
        </p:txBody>
      </p:sp>
      <p:sp>
        <p:nvSpPr>
          <p:cNvPr id="19" name="Text Placeholder 2">
            <a:extLst>
              <a:ext uri="{FF2B5EF4-FFF2-40B4-BE49-F238E27FC236}">
                <a16:creationId xmlns:a16="http://schemas.microsoft.com/office/drawing/2014/main" id="{022B5173-404C-E2B6-6FDF-929B611605F3}"/>
              </a:ext>
            </a:extLst>
          </p:cNvPr>
          <p:cNvSpPr txBox="1">
            <a:spLocks/>
          </p:cNvSpPr>
          <p:nvPr/>
        </p:nvSpPr>
        <p:spPr>
          <a:xfrm>
            <a:off x="1282911" y="5492615"/>
            <a:ext cx="3977648" cy="731694"/>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rPr>
              <a:t>3 Hour State Approved Ethics Course </a:t>
            </a:r>
          </a:p>
        </p:txBody>
      </p:sp>
      <p:sp>
        <p:nvSpPr>
          <p:cNvPr id="20" name="Text Placeholder 2">
            <a:extLst>
              <a:ext uri="{FF2B5EF4-FFF2-40B4-BE49-F238E27FC236}">
                <a16:creationId xmlns:a16="http://schemas.microsoft.com/office/drawing/2014/main" id="{4C12C0BC-B321-4AFA-6D6C-E034552B48E9}"/>
              </a:ext>
            </a:extLst>
          </p:cNvPr>
          <p:cNvSpPr txBox="1">
            <a:spLocks/>
          </p:cNvSpPr>
          <p:nvPr/>
        </p:nvSpPr>
        <p:spPr>
          <a:xfrm>
            <a:off x="228600" y="1915169"/>
            <a:ext cx="5507181" cy="731694"/>
          </a:xfrm>
          <a:prstGeom prst="rect">
            <a:avLst/>
          </a:prstGeom>
          <a:solidFill>
            <a:srgbClr val="954F72"/>
          </a:solidFill>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rPr>
              <a:t>At ASU, our BBA in Accounting + </a:t>
            </a:r>
            <a:r>
              <a:rPr lang="en-US" sz="2000" dirty="0" err="1">
                <a:solidFill>
                  <a:schemeClr val="bg1"/>
                </a:solidFill>
              </a:rPr>
              <a:t>MPAc</a:t>
            </a:r>
            <a:r>
              <a:rPr lang="en-US" sz="2000" dirty="0">
                <a:solidFill>
                  <a:schemeClr val="bg1"/>
                </a:solidFill>
              </a:rPr>
              <a:t> program meet these requirements</a:t>
            </a:r>
          </a:p>
        </p:txBody>
      </p:sp>
      <p:sp>
        <p:nvSpPr>
          <p:cNvPr id="22" name="Title 9">
            <a:extLst>
              <a:ext uri="{FF2B5EF4-FFF2-40B4-BE49-F238E27FC236}">
                <a16:creationId xmlns:a16="http://schemas.microsoft.com/office/drawing/2014/main" id="{9B6D859D-8CF9-C266-0D15-EC026A094B3F}"/>
              </a:ext>
            </a:extLst>
          </p:cNvPr>
          <p:cNvSpPr txBox="1">
            <a:spLocks/>
          </p:cNvSpPr>
          <p:nvPr/>
        </p:nvSpPr>
        <p:spPr>
          <a:xfrm>
            <a:off x="6456220" y="2969770"/>
            <a:ext cx="3237689" cy="731695"/>
          </a:xfrm>
          <a:prstGeom prst="rect">
            <a:avLst/>
          </a:prstGeom>
          <a:noFill/>
        </p:spPr>
        <p:txBody>
          <a:bodyPr vert="horz" lIns="0" tIns="45720" rIns="91440" bIns="45720" rtlCol="0" anchor="b">
            <a:normAutofit/>
          </a:bodyPr>
          <a:lstStyle>
            <a:lvl1pPr algn="l" defTabSz="914400" rtl="0" eaLnBrk="1" latinLnBrk="0" hangingPunct="1">
              <a:lnSpc>
                <a:spcPct val="90000"/>
              </a:lnSpc>
              <a:spcBef>
                <a:spcPct val="0"/>
              </a:spcBef>
              <a:buNone/>
              <a:defRPr sz="4400" b="1" i="0" kern="1200" spc="-150">
                <a:solidFill>
                  <a:schemeClr val="bg1"/>
                </a:solidFill>
                <a:latin typeface="+mj-lt"/>
                <a:ea typeface="+mj-ea"/>
                <a:cs typeface="Gill Sans" panose="020B0502020104020203" pitchFamily="34" charset="-79"/>
              </a:defRPr>
            </a:lvl1pPr>
          </a:lstStyle>
          <a:p>
            <a:r>
              <a:rPr lang="en-US" sz="4000" dirty="0">
                <a:solidFill>
                  <a:srgbClr val="003366"/>
                </a:solidFill>
              </a:rPr>
              <a:t>Requirements:</a:t>
            </a:r>
          </a:p>
        </p:txBody>
      </p:sp>
      <p:sp>
        <p:nvSpPr>
          <p:cNvPr id="23" name="Text Placeholder 2">
            <a:extLst>
              <a:ext uri="{FF2B5EF4-FFF2-40B4-BE49-F238E27FC236}">
                <a16:creationId xmlns:a16="http://schemas.microsoft.com/office/drawing/2014/main" id="{1278F5EB-282D-8698-3789-72F8AEF7E6D5}"/>
              </a:ext>
            </a:extLst>
          </p:cNvPr>
          <p:cNvSpPr txBox="1">
            <a:spLocks/>
          </p:cNvSpPr>
          <p:nvPr/>
        </p:nvSpPr>
        <p:spPr>
          <a:xfrm>
            <a:off x="496027" y="5940303"/>
            <a:ext cx="4834729" cy="731694"/>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rPr>
              <a:t>One Year of Work Experience to License</a:t>
            </a:r>
          </a:p>
        </p:txBody>
      </p:sp>
      <p:sp>
        <p:nvSpPr>
          <p:cNvPr id="24" name="Text Placeholder 2">
            <a:extLst>
              <a:ext uri="{FF2B5EF4-FFF2-40B4-BE49-F238E27FC236}">
                <a16:creationId xmlns:a16="http://schemas.microsoft.com/office/drawing/2014/main" id="{9989C02C-CE07-A28A-1928-7F62F088D577}"/>
              </a:ext>
            </a:extLst>
          </p:cNvPr>
          <p:cNvSpPr txBox="1">
            <a:spLocks/>
          </p:cNvSpPr>
          <p:nvPr/>
        </p:nvSpPr>
        <p:spPr>
          <a:xfrm>
            <a:off x="6456220" y="3598156"/>
            <a:ext cx="3977648" cy="731694"/>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003366"/>
                </a:solidFill>
              </a:rPr>
              <a:t>Hold a Bachelor's Degree</a:t>
            </a:r>
          </a:p>
        </p:txBody>
      </p:sp>
      <p:sp>
        <p:nvSpPr>
          <p:cNvPr id="25" name="Text Placeholder 2">
            <a:extLst>
              <a:ext uri="{FF2B5EF4-FFF2-40B4-BE49-F238E27FC236}">
                <a16:creationId xmlns:a16="http://schemas.microsoft.com/office/drawing/2014/main" id="{3DDB61AB-9DA3-680D-4F4C-5AD2D4310961}"/>
              </a:ext>
            </a:extLst>
          </p:cNvPr>
          <p:cNvSpPr txBox="1">
            <a:spLocks/>
          </p:cNvSpPr>
          <p:nvPr/>
        </p:nvSpPr>
        <p:spPr>
          <a:xfrm>
            <a:off x="7243102" y="4683132"/>
            <a:ext cx="3977648" cy="731694"/>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003366"/>
                </a:solidFill>
              </a:rPr>
              <a:t>27 Hours of Advanced Accounting </a:t>
            </a:r>
          </a:p>
        </p:txBody>
      </p:sp>
      <p:sp>
        <p:nvSpPr>
          <p:cNvPr id="26" name="Text Placeholder 2">
            <a:extLst>
              <a:ext uri="{FF2B5EF4-FFF2-40B4-BE49-F238E27FC236}">
                <a16:creationId xmlns:a16="http://schemas.microsoft.com/office/drawing/2014/main" id="{57E2EB60-4797-03CB-51A5-22433EAAD6B8}"/>
              </a:ext>
            </a:extLst>
          </p:cNvPr>
          <p:cNvSpPr txBox="1">
            <a:spLocks/>
          </p:cNvSpPr>
          <p:nvPr/>
        </p:nvSpPr>
        <p:spPr>
          <a:xfrm>
            <a:off x="7243102" y="5091936"/>
            <a:ext cx="3977648" cy="731694"/>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003366"/>
                </a:solidFill>
              </a:rPr>
              <a:t>21 Hours of Business Courses </a:t>
            </a:r>
          </a:p>
        </p:txBody>
      </p:sp>
      <p:sp>
        <p:nvSpPr>
          <p:cNvPr id="27" name="Text Placeholder 2">
            <a:extLst>
              <a:ext uri="{FF2B5EF4-FFF2-40B4-BE49-F238E27FC236}">
                <a16:creationId xmlns:a16="http://schemas.microsoft.com/office/drawing/2014/main" id="{C32A50CF-35B7-B914-4160-A5F0E8B25415}"/>
              </a:ext>
            </a:extLst>
          </p:cNvPr>
          <p:cNvSpPr txBox="1">
            <a:spLocks/>
          </p:cNvSpPr>
          <p:nvPr/>
        </p:nvSpPr>
        <p:spPr>
          <a:xfrm>
            <a:off x="7243102" y="5423784"/>
            <a:ext cx="3977648" cy="731694"/>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solidFill>
                <a:srgbClr val="003366"/>
              </a:solidFill>
            </a:endParaRPr>
          </a:p>
        </p:txBody>
      </p:sp>
      <p:sp>
        <p:nvSpPr>
          <p:cNvPr id="28" name="Text Placeholder 2">
            <a:extLst>
              <a:ext uri="{FF2B5EF4-FFF2-40B4-BE49-F238E27FC236}">
                <a16:creationId xmlns:a16="http://schemas.microsoft.com/office/drawing/2014/main" id="{5C18CDE5-AE6C-AFFE-578D-E0411E7839CF}"/>
              </a:ext>
            </a:extLst>
          </p:cNvPr>
          <p:cNvSpPr txBox="1">
            <a:spLocks/>
          </p:cNvSpPr>
          <p:nvPr/>
        </p:nvSpPr>
        <p:spPr>
          <a:xfrm>
            <a:off x="7243102" y="5533007"/>
            <a:ext cx="3977648" cy="731694"/>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003366"/>
                </a:solidFill>
              </a:rPr>
              <a:t>3 Hour State Approved Ethics Course </a:t>
            </a:r>
          </a:p>
        </p:txBody>
      </p:sp>
      <p:sp>
        <p:nvSpPr>
          <p:cNvPr id="29" name="Text Placeholder 2">
            <a:extLst>
              <a:ext uri="{FF2B5EF4-FFF2-40B4-BE49-F238E27FC236}">
                <a16:creationId xmlns:a16="http://schemas.microsoft.com/office/drawing/2014/main" id="{8A0EA976-DDD2-D151-E103-D7BF12AF6E80}"/>
              </a:ext>
            </a:extLst>
          </p:cNvPr>
          <p:cNvSpPr txBox="1">
            <a:spLocks/>
          </p:cNvSpPr>
          <p:nvPr/>
        </p:nvSpPr>
        <p:spPr>
          <a:xfrm>
            <a:off x="6456218" y="5980695"/>
            <a:ext cx="4834729" cy="731694"/>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003366"/>
                </a:solidFill>
              </a:rPr>
              <a:t>Two Years of Work Experience to License</a:t>
            </a:r>
          </a:p>
        </p:txBody>
      </p:sp>
      <p:sp>
        <p:nvSpPr>
          <p:cNvPr id="36" name="Text Placeholder 2">
            <a:extLst>
              <a:ext uri="{FF2B5EF4-FFF2-40B4-BE49-F238E27FC236}">
                <a16:creationId xmlns:a16="http://schemas.microsoft.com/office/drawing/2014/main" id="{187D1E75-8695-0263-C89B-CEAD12F5C48A}"/>
              </a:ext>
            </a:extLst>
          </p:cNvPr>
          <p:cNvSpPr txBox="1">
            <a:spLocks/>
          </p:cNvSpPr>
          <p:nvPr/>
        </p:nvSpPr>
        <p:spPr>
          <a:xfrm>
            <a:off x="6456218" y="4135824"/>
            <a:ext cx="5507182" cy="731694"/>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003366"/>
                </a:solidFill>
              </a:rPr>
              <a:t>Complete 120 Credit Hours – which must include</a:t>
            </a:r>
          </a:p>
        </p:txBody>
      </p:sp>
      <p:sp>
        <p:nvSpPr>
          <p:cNvPr id="38" name="Title 9">
            <a:extLst>
              <a:ext uri="{FF2B5EF4-FFF2-40B4-BE49-F238E27FC236}">
                <a16:creationId xmlns:a16="http://schemas.microsoft.com/office/drawing/2014/main" id="{B89AEBC7-7C36-589C-48A5-F5F5F39AE72A}"/>
              </a:ext>
            </a:extLst>
          </p:cNvPr>
          <p:cNvSpPr txBox="1">
            <a:spLocks/>
          </p:cNvSpPr>
          <p:nvPr/>
        </p:nvSpPr>
        <p:spPr>
          <a:xfrm>
            <a:off x="558637" y="3038977"/>
            <a:ext cx="3237689" cy="731695"/>
          </a:xfrm>
          <a:prstGeom prst="rect">
            <a:avLst/>
          </a:prstGeom>
          <a:solidFill>
            <a:srgbClr val="0F3955"/>
          </a:solidFill>
        </p:spPr>
        <p:txBody>
          <a:bodyPr vert="horz" lIns="0" tIns="45720" rIns="91440" bIns="45720" rtlCol="0" anchor="b">
            <a:normAutofit/>
          </a:bodyPr>
          <a:lstStyle>
            <a:lvl1pPr algn="l" defTabSz="914400" rtl="0" eaLnBrk="1" latinLnBrk="0" hangingPunct="1">
              <a:lnSpc>
                <a:spcPct val="90000"/>
              </a:lnSpc>
              <a:spcBef>
                <a:spcPct val="0"/>
              </a:spcBef>
              <a:buNone/>
              <a:defRPr sz="4400" b="1" i="0" kern="1200" spc="-150">
                <a:solidFill>
                  <a:schemeClr val="bg1"/>
                </a:solidFill>
                <a:latin typeface="+mj-lt"/>
                <a:ea typeface="+mj-ea"/>
                <a:cs typeface="Gill Sans" panose="020B0502020104020203" pitchFamily="34" charset="-79"/>
              </a:defRPr>
            </a:lvl1pPr>
          </a:lstStyle>
          <a:p>
            <a:r>
              <a:rPr lang="en-US" sz="4000" dirty="0"/>
              <a:t>Requirements:</a:t>
            </a:r>
          </a:p>
        </p:txBody>
      </p:sp>
      <p:sp>
        <p:nvSpPr>
          <p:cNvPr id="39" name="Text Placeholder 2">
            <a:extLst>
              <a:ext uri="{FF2B5EF4-FFF2-40B4-BE49-F238E27FC236}">
                <a16:creationId xmlns:a16="http://schemas.microsoft.com/office/drawing/2014/main" id="{1827EE98-2B19-56F2-BDB4-ECD37043B6D7}"/>
              </a:ext>
            </a:extLst>
          </p:cNvPr>
          <p:cNvSpPr txBox="1">
            <a:spLocks/>
          </p:cNvSpPr>
          <p:nvPr/>
        </p:nvSpPr>
        <p:spPr>
          <a:xfrm>
            <a:off x="6512482" y="1912656"/>
            <a:ext cx="5507181" cy="731694"/>
          </a:xfrm>
          <a:prstGeom prst="rect">
            <a:avLst/>
          </a:prstGeom>
          <a:solidFill>
            <a:srgbClr val="954F72"/>
          </a:solidFill>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rPr>
              <a:t>At ASU, our BBA in Accounting + 6 hours of ACCT + Ethics Course meet these requirements</a:t>
            </a:r>
          </a:p>
        </p:txBody>
      </p:sp>
      <p:sp>
        <p:nvSpPr>
          <p:cNvPr id="40" name="Text Placeholder 2">
            <a:extLst>
              <a:ext uri="{FF2B5EF4-FFF2-40B4-BE49-F238E27FC236}">
                <a16:creationId xmlns:a16="http://schemas.microsoft.com/office/drawing/2014/main" id="{CAFEFC72-82B7-421C-5008-281588614059}"/>
              </a:ext>
            </a:extLst>
          </p:cNvPr>
          <p:cNvSpPr txBox="1">
            <a:spLocks/>
          </p:cNvSpPr>
          <p:nvPr/>
        </p:nvSpPr>
        <p:spPr>
          <a:xfrm>
            <a:off x="6456217" y="6300685"/>
            <a:ext cx="4834729" cy="731694"/>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rgbClr val="003366"/>
                </a:solidFill>
              </a:rPr>
              <a:t>https://www.tsbpa.texas.gov/pdffiles/exam/new_pathwayFAQ.pdf</a:t>
            </a:r>
          </a:p>
        </p:txBody>
      </p:sp>
      <p:sp>
        <p:nvSpPr>
          <p:cNvPr id="42" name="Text Placeholder 2">
            <a:extLst>
              <a:ext uri="{FF2B5EF4-FFF2-40B4-BE49-F238E27FC236}">
                <a16:creationId xmlns:a16="http://schemas.microsoft.com/office/drawing/2014/main" id="{F77184DE-37A8-E35A-D7BB-92F27A47DAAE}"/>
              </a:ext>
            </a:extLst>
          </p:cNvPr>
          <p:cNvSpPr txBox="1">
            <a:spLocks/>
          </p:cNvSpPr>
          <p:nvPr/>
        </p:nvSpPr>
        <p:spPr>
          <a:xfrm>
            <a:off x="67488" y="6293585"/>
            <a:ext cx="4834729" cy="731694"/>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chemeClr val="bg1"/>
                </a:solidFill>
              </a:rPr>
              <a:t>Please note: these rules go into effect August 2026</a:t>
            </a:r>
          </a:p>
        </p:txBody>
      </p:sp>
    </p:spTree>
    <p:extLst>
      <p:ext uri="{BB962C8B-B14F-4D97-AF65-F5344CB8AC3E}">
        <p14:creationId xmlns:p14="http://schemas.microsoft.com/office/powerpoint/2010/main" val="2342244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1C3EAB5F-8374-AC26-AAC5-4AD953AF0B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7080"/>
          <a:stretch>
            <a:fillRect/>
          </a:stretch>
        </p:blipFill>
        <p:spPr bwMode="auto">
          <a:xfrm>
            <a:off x="3175" y="4763"/>
            <a:ext cx="8866505" cy="686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ECCCA72-5685-3C63-6CBE-2494EB3B2AB5}"/>
              </a:ext>
            </a:extLst>
          </p:cNvPr>
          <p:cNvSpPr txBox="1"/>
          <p:nvPr/>
        </p:nvSpPr>
        <p:spPr>
          <a:xfrm>
            <a:off x="8788400" y="924560"/>
            <a:ext cx="3403600" cy="2031325"/>
          </a:xfrm>
          <a:prstGeom prst="rect">
            <a:avLst/>
          </a:prstGeom>
          <a:noFill/>
        </p:spPr>
        <p:txBody>
          <a:bodyPr wrap="square" rtlCol="0">
            <a:spAutoFit/>
          </a:bodyPr>
          <a:lstStyle/>
          <a:p>
            <a:r>
              <a:rPr lang="en-US" dirty="0"/>
              <a:t>In addition to the testing requirements, these are the licensing requirements to license in Texas. Note, first column is current requirement. Column 1 and 2 are the new pathways that go into effect 8/1/2026.</a:t>
            </a:r>
          </a:p>
        </p:txBody>
      </p:sp>
    </p:spTree>
    <p:extLst>
      <p:ext uri="{BB962C8B-B14F-4D97-AF65-F5344CB8AC3E}">
        <p14:creationId xmlns:p14="http://schemas.microsoft.com/office/powerpoint/2010/main" val="2565870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title="Decorative"/>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flipH="1">
            <a:off x="0" y="0"/>
            <a:ext cx="12192000" cy="6858000"/>
          </a:xfrm>
        </p:spPr>
      </p:pic>
      <p:sp>
        <p:nvSpPr>
          <p:cNvPr id="3" name="Text Placeholder 2"/>
          <p:cNvSpPr>
            <a:spLocks noGrp="1"/>
          </p:cNvSpPr>
          <p:nvPr>
            <p:ph type="body" sz="quarter" idx="14"/>
          </p:nvPr>
        </p:nvSpPr>
        <p:spPr>
          <a:xfrm>
            <a:off x="4180115" y="3665204"/>
            <a:ext cx="8011886" cy="2196780"/>
          </a:xfrm>
          <a:solidFill>
            <a:srgbClr val="954F72"/>
          </a:solidFill>
        </p:spPr>
        <p:txBody>
          <a:bodyPr/>
          <a:lstStyle/>
          <a:p>
            <a:r>
              <a:rPr lang="en-US" dirty="0"/>
              <a:t>Masters of Professional Accountancy: </a:t>
            </a:r>
          </a:p>
          <a:p>
            <a:r>
              <a:rPr lang="en-US" dirty="0"/>
              <a:t>ASU Program Overview</a:t>
            </a:r>
          </a:p>
        </p:txBody>
      </p:sp>
      <p:sp>
        <p:nvSpPr>
          <p:cNvPr id="2" name="Title 1">
            <a:extLst>
              <a:ext uri="{FF2B5EF4-FFF2-40B4-BE49-F238E27FC236}">
                <a16:creationId xmlns:a16="http://schemas.microsoft.com/office/drawing/2014/main" id="{93CF8A26-1621-4E73-86DB-631C377CD1FB}"/>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sz="1600" dirty="0">
                <a:solidFill>
                  <a:schemeClr val="bg1"/>
                </a:solidFill>
              </a:rPr>
              <a:t>28</a:t>
            </a:r>
          </a:p>
        </p:txBody>
      </p:sp>
    </p:spTree>
    <p:extLst>
      <p:ext uri="{BB962C8B-B14F-4D97-AF65-F5344CB8AC3E}">
        <p14:creationId xmlns:p14="http://schemas.microsoft.com/office/powerpoint/2010/main" val="2375847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7946A2-8DCE-4047-9CAE-38128B4BAF3B}"/>
              </a:ext>
            </a:extLst>
          </p:cNvPr>
          <p:cNvSpPr>
            <a:spLocks noGrp="1"/>
          </p:cNvSpPr>
          <p:nvPr>
            <p:ph type="body" sz="quarter" idx="11"/>
          </p:nvPr>
        </p:nvSpPr>
        <p:spPr>
          <a:xfrm>
            <a:off x="0" y="3206186"/>
            <a:ext cx="12192000" cy="3651813"/>
          </a:xfrm>
        </p:spPr>
        <p:txBody>
          <a:bodyPr/>
          <a:lstStyle/>
          <a:p>
            <a:endParaRPr lang="en-US" dirty="0"/>
          </a:p>
          <a:p>
            <a:r>
              <a:rPr lang="en-US" dirty="0"/>
              <a:t>Our </a:t>
            </a:r>
            <a:r>
              <a:rPr lang="en-US" dirty="0" err="1"/>
              <a:t>MPAc</a:t>
            </a:r>
            <a:r>
              <a:rPr lang="en-US" dirty="0"/>
              <a:t> program is also designed to meet the requirements of the Texas State Board of Public Accountancy to sit for the Certified Public Accountant (CPA) Exam and earn your Texas CPA license.</a:t>
            </a:r>
          </a:p>
          <a:p>
            <a:endParaRPr lang="en-US" b="1" dirty="0"/>
          </a:p>
          <a:p>
            <a:r>
              <a:rPr lang="en-US" b="1" dirty="0"/>
              <a:t>Contact Information College of Graduate Studies &amp; Research</a:t>
            </a:r>
            <a:br>
              <a:rPr lang="en-US" sz="1600" dirty="0"/>
            </a:br>
            <a:r>
              <a:rPr lang="en-US" dirty="0"/>
              <a:t>325-942-2169</a:t>
            </a:r>
            <a:br>
              <a:rPr lang="en-US" dirty="0"/>
            </a:br>
            <a:r>
              <a:rPr lang="en-US" dirty="0">
                <a:hlinkClick r:id="rId2">
                  <a:extLst>
                    <a:ext uri="{A12FA001-AC4F-418D-AE19-62706E023703}">
                      <ahyp:hlinkClr xmlns:ahyp="http://schemas.microsoft.com/office/drawing/2018/hyperlinkcolor" val="tx"/>
                    </a:ext>
                  </a:extLst>
                </a:hlinkClick>
              </a:rPr>
              <a:t>graduate.studies@angelo.edu</a:t>
            </a:r>
            <a:br>
              <a:rPr lang="en-US" dirty="0"/>
            </a:br>
            <a:r>
              <a:rPr lang="en-US" dirty="0">
                <a:hlinkClick r:id="rId3">
                  <a:extLst>
                    <a:ext uri="{A12FA001-AC4F-418D-AE19-62706E023703}">
                      <ahyp:hlinkClr xmlns:ahyp="http://schemas.microsoft.com/office/drawing/2018/hyperlinkcolor" val="tx"/>
                    </a:ext>
                  </a:extLst>
                </a:hlinkClick>
              </a:rPr>
              <a:t>Map: Mayer Administration Building</a:t>
            </a:r>
            <a:r>
              <a:rPr lang="en-US" dirty="0"/>
              <a:t>, 107</a:t>
            </a:r>
          </a:p>
          <a:p>
            <a:endParaRPr lang="en-US" sz="1100" dirty="0">
              <a:hlinkClick r:id="rId4">
                <a:extLst>
                  <a:ext uri="{A12FA001-AC4F-418D-AE19-62706E023703}">
                    <ahyp:hlinkClr xmlns:ahyp="http://schemas.microsoft.com/office/drawing/2018/hyperlinkcolor" val="tx"/>
                  </a:ext>
                </a:extLst>
              </a:hlinkClick>
            </a:endParaRPr>
          </a:p>
          <a:p>
            <a:endParaRPr lang="en-US" sz="1600" dirty="0"/>
          </a:p>
          <a:p>
            <a:endParaRPr lang="en-US" dirty="0"/>
          </a:p>
          <a:p>
            <a:endParaRPr lang="en-US" dirty="0"/>
          </a:p>
        </p:txBody>
      </p:sp>
      <p:sp>
        <p:nvSpPr>
          <p:cNvPr id="8" name="Title 7">
            <a:extLst>
              <a:ext uri="{FF2B5EF4-FFF2-40B4-BE49-F238E27FC236}">
                <a16:creationId xmlns:a16="http://schemas.microsoft.com/office/drawing/2014/main" id="{3BE52921-898C-4569-9D8A-F1C5E0ABE804}"/>
              </a:ext>
            </a:extLst>
          </p:cNvPr>
          <p:cNvSpPr>
            <a:spLocks noGrp="1"/>
          </p:cNvSpPr>
          <p:nvPr>
            <p:ph type="title"/>
          </p:nvPr>
        </p:nvSpPr>
        <p:spPr/>
        <p:txBody>
          <a:bodyPr/>
          <a:lstStyle/>
          <a:p>
            <a:r>
              <a:rPr lang="en-US" dirty="0"/>
              <a:t>Masters of Professional Accountancy (MPAc)</a:t>
            </a:r>
          </a:p>
        </p:txBody>
      </p:sp>
      <p:pic>
        <p:nvPicPr>
          <p:cNvPr id="7" name="Picture Placeholder 6" title="Decorative"/>
          <p:cNvPicPr>
            <a:picLocks noGrp="1" noChangeAspect="1"/>
          </p:cNvPicPr>
          <p:nvPr>
            <p:ph type="pic" sz="quarter" idx="10"/>
          </p:nvPr>
        </p:nvPicPr>
        <p:blipFill rotWithShape="1">
          <a:blip r:embed="rId5" cstate="email">
            <a:extLst>
              <a:ext uri="{28A0092B-C50C-407E-A947-70E740481C1C}">
                <a14:useLocalDpi xmlns:a14="http://schemas.microsoft.com/office/drawing/2010/main"/>
              </a:ext>
            </a:extLst>
          </a:blip>
          <a:srcRect/>
          <a:stretch/>
        </p:blipFill>
        <p:spPr/>
      </p:pic>
      <p:pic>
        <p:nvPicPr>
          <p:cNvPr id="9" name="Picture Placeholder 8" title="Decorative"/>
          <p:cNvPicPr>
            <a:picLocks noGrp="1" noChangeAspect="1"/>
          </p:cNvPicPr>
          <p:nvPr>
            <p:ph type="pic" sz="quarter" idx="12"/>
          </p:nvPr>
        </p:nvPicPr>
        <p:blipFill>
          <a:blip r:embed="rId6"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9917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B7579"/>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F0240E2-270B-47F4-97C1-065A42CC2737}"/>
              </a:ext>
            </a:extLst>
          </p:cNvPr>
          <p:cNvSpPr>
            <a:spLocks noGrp="1"/>
          </p:cNvSpPr>
          <p:nvPr>
            <p:ph type="title"/>
          </p:nvPr>
        </p:nvSpPr>
        <p:spPr>
          <a:solidFill>
            <a:srgbClr val="954F72"/>
          </a:solidFill>
        </p:spPr>
        <p:txBody>
          <a:bodyPr/>
          <a:lstStyle/>
          <a:p>
            <a:r>
              <a:rPr lang="en-US" dirty="0"/>
              <a:t>Program Details</a:t>
            </a:r>
          </a:p>
        </p:txBody>
      </p:sp>
      <p:sp>
        <p:nvSpPr>
          <p:cNvPr id="9" name="Text Placeholder 8">
            <a:extLst>
              <a:ext uri="{FF2B5EF4-FFF2-40B4-BE49-F238E27FC236}">
                <a16:creationId xmlns:a16="http://schemas.microsoft.com/office/drawing/2014/main" id="{06A574E0-4F1C-4569-ABD3-9707A8CD1831}"/>
              </a:ext>
            </a:extLst>
          </p:cNvPr>
          <p:cNvSpPr>
            <a:spLocks noGrp="1"/>
          </p:cNvSpPr>
          <p:nvPr>
            <p:ph type="body" sz="quarter" idx="12"/>
          </p:nvPr>
        </p:nvSpPr>
        <p:spPr/>
        <p:txBody>
          <a:bodyPr>
            <a:normAutofit/>
          </a:bodyPr>
          <a:lstStyle/>
          <a:p>
            <a:r>
              <a:rPr lang="en-US" sz="2000" dirty="0"/>
              <a:t>Admissions Requirements</a:t>
            </a:r>
          </a:p>
        </p:txBody>
      </p:sp>
      <p:sp>
        <p:nvSpPr>
          <p:cNvPr id="11" name="Text Placeholder 10">
            <a:extLst>
              <a:ext uri="{FF2B5EF4-FFF2-40B4-BE49-F238E27FC236}">
                <a16:creationId xmlns:a16="http://schemas.microsoft.com/office/drawing/2014/main" id="{C752924E-B022-4FF4-B161-31F5531EC8DA}"/>
              </a:ext>
            </a:extLst>
          </p:cNvPr>
          <p:cNvSpPr>
            <a:spLocks noGrp="1"/>
          </p:cNvSpPr>
          <p:nvPr>
            <p:ph type="body" sz="quarter" idx="15"/>
          </p:nvPr>
        </p:nvSpPr>
        <p:spPr>
          <a:xfrm>
            <a:off x="4252921" y="3009314"/>
            <a:ext cx="3686159" cy="3044825"/>
          </a:xfrm>
        </p:spPr>
        <p:txBody>
          <a:bodyPr>
            <a:normAutofit fontScale="92500" lnSpcReduction="10000"/>
          </a:bodyPr>
          <a:lstStyle/>
          <a:p>
            <a:r>
              <a:rPr lang="en-US" sz="1600" dirty="0"/>
              <a:t>Hold an overall GPA of 2.5 or better.</a:t>
            </a:r>
          </a:p>
          <a:p>
            <a:r>
              <a:rPr lang="en-US" sz="1600" dirty="0"/>
              <a:t>Complete Financial Accounting and Reporting sequence with course average of 2.5 or better. No grade lower than a C.</a:t>
            </a:r>
          </a:p>
          <a:p>
            <a:r>
              <a:rPr lang="en-US" sz="1600" dirty="0"/>
              <a:t>Meet GMAT formula</a:t>
            </a:r>
          </a:p>
          <a:p>
            <a:pPr lvl="1"/>
            <a:r>
              <a:rPr lang="en-US" sz="1400" dirty="0"/>
              <a:t>GPA * 200 + GMAT &gt;/= 1,050</a:t>
            </a:r>
          </a:p>
          <a:p>
            <a:pPr lvl="1"/>
            <a:r>
              <a:rPr lang="en-US" sz="1400" dirty="0"/>
              <a:t>Minimum score of 430</a:t>
            </a:r>
          </a:p>
          <a:p>
            <a:pPr lvl="1"/>
            <a:r>
              <a:rPr lang="en-US" sz="1400" dirty="0"/>
              <a:t>GMAT is waived for overall GPAs &gt;/= 3.25</a:t>
            </a:r>
          </a:p>
          <a:p>
            <a:r>
              <a:rPr lang="en-US" sz="1600" dirty="0"/>
              <a:t>Leveling courses</a:t>
            </a:r>
          </a:p>
          <a:p>
            <a:pPr lvl="1"/>
            <a:r>
              <a:rPr lang="en-US" sz="1400" dirty="0"/>
              <a:t>Typically only applicable for applicants whose undergraduate degree is not in accounting or is international </a:t>
            </a:r>
          </a:p>
        </p:txBody>
      </p:sp>
      <p:pic>
        <p:nvPicPr>
          <p:cNvPr id="19" name="Picture Placeholder 18" title="Decorative"/>
          <p:cNvPicPr>
            <a:picLocks noGrp="1" noChangeAspect="1"/>
          </p:cNvPicPr>
          <p:nvPr>
            <p:ph type="pic" sz="quarter" idx="16"/>
          </p:nvPr>
        </p:nvPicPr>
        <p:blipFill>
          <a:blip r:embed="rId2" cstate="email">
            <a:extLst>
              <a:ext uri="{28A0092B-C50C-407E-A947-70E740481C1C}">
                <a14:useLocalDpi xmlns:a14="http://schemas.microsoft.com/office/drawing/2010/main"/>
              </a:ext>
            </a:extLst>
          </a:blip>
          <a:srcRect/>
          <a:stretch>
            <a:fillRect/>
          </a:stretch>
        </p:blipFill>
        <p:spPr/>
      </p:pic>
      <p:pic>
        <p:nvPicPr>
          <p:cNvPr id="18" name="Picture Placeholder 15" title="Decorative"/>
          <p:cNvPicPr>
            <a:picLocks noGrp="1" noChangeAspect="1"/>
          </p:cNvPicPr>
          <p:nvPr>
            <p:ph type="pic" sz="quarter" idx="17"/>
          </p:nvPr>
        </p:nvPicPr>
        <p:blipFill>
          <a:blip r:embed="rId3" cstate="email">
            <a:extLst>
              <a:ext uri="{28A0092B-C50C-407E-A947-70E740481C1C}">
                <a14:useLocalDpi xmlns:a14="http://schemas.microsoft.com/office/drawing/2010/main"/>
              </a:ext>
            </a:extLst>
          </a:blip>
          <a:srcRect/>
          <a:stretch>
            <a:fillRect/>
          </a:stretch>
        </p:blipFill>
        <p:spPr/>
      </p:pic>
      <p:sp>
        <p:nvSpPr>
          <p:cNvPr id="7" name="Text Placeholder 8">
            <a:extLst>
              <a:ext uri="{FF2B5EF4-FFF2-40B4-BE49-F238E27FC236}">
                <a16:creationId xmlns:a16="http://schemas.microsoft.com/office/drawing/2014/main" id="{A382A406-37A6-461A-81F2-5A7310549EF7}"/>
              </a:ext>
            </a:extLst>
          </p:cNvPr>
          <p:cNvSpPr txBox="1">
            <a:spLocks/>
          </p:cNvSpPr>
          <p:nvPr/>
        </p:nvSpPr>
        <p:spPr>
          <a:xfrm>
            <a:off x="4252920" y="6185945"/>
            <a:ext cx="3686025" cy="382749"/>
          </a:xfrm>
          <a:prstGeom prst="rect">
            <a:avLst/>
          </a:prstGeom>
        </p:spPr>
        <p:txBody>
          <a:bodyPr vert="horz" lIns="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chemeClr val="bg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hlinkClick r:id="rId4">
                  <a:extLst>
                    <a:ext uri="{A12FA001-AC4F-418D-AE19-62706E023703}">
                      <ahyp:hlinkClr xmlns:ahyp="http://schemas.microsoft.com/office/drawing/2018/hyperlinkcolor" val="tx"/>
                    </a:ext>
                  </a:extLst>
                </a:hlinkClick>
              </a:rPr>
              <a:t>https://www.angelo.edu/academics/programs/accounting-mpac/</a:t>
            </a:r>
            <a:endParaRPr lang="en-US" sz="1000" dirty="0"/>
          </a:p>
        </p:txBody>
      </p:sp>
    </p:spTree>
    <p:extLst>
      <p:ext uri="{BB962C8B-B14F-4D97-AF65-F5344CB8AC3E}">
        <p14:creationId xmlns:p14="http://schemas.microsoft.com/office/powerpoint/2010/main" val="2885941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0257C-3D98-4E46-86D3-1B752C8374C9}"/>
              </a:ext>
            </a:extLst>
          </p:cNvPr>
          <p:cNvSpPr>
            <a:spLocks noGrp="1"/>
          </p:cNvSpPr>
          <p:nvPr>
            <p:ph type="title"/>
          </p:nvPr>
        </p:nvSpPr>
        <p:spPr/>
        <p:txBody>
          <a:bodyPr>
            <a:normAutofit/>
          </a:bodyPr>
          <a:lstStyle/>
          <a:p>
            <a:r>
              <a:rPr lang="en-US" dirty="0"/>
              <a:t>Application Process</a:t>
            </a:r>
          </a:p>
        </p:txBody>
      </p:sp>
      <p:sp>
        <p:nvSpPr>
          <p:cNvPr id="7" name="Text Placeholder 6">
            <a:extLst>
              <a:ext uri="{FF2B5EF4-FFF2-40B4-BE49-F238E27FC236}">
                <a16:creationId xmlns:a16="http://schemas.microsoft.com/office/drawing/2014/main" id="{A07FC37E-9058-4ED1-8333-F003F720C943}"/>
              </a:ext>
            </a:extLst>
          </p:cNvPr>
          <p:cNvSpPr>
            <a:spLocks noGrp="1"/>
          </p:cNvSpPr>
          <p:nvPr>
            <p:ph type="body" sz="quarter" idx="12"/>
          </p:nvPr>
        </p:nvSpPr>
        <p:spPr>
          <a:xfrm>
            <a:off x="5359078" y="327841"/>
            <a:ext cx="6121722" cy="382749"/>
          </a:xfrm>
        </p:spPr>
        <p:txBody>
          <a:bodyPr/>
          <a:lstStyle/>
          <a:p>
            <a:r>
              <a:rPr lang="en-US" dirty="0"/>
              <a:t>Application Deadlines</a:t>
            </a:r>
          </a:p>
        </p:txBody>
      </p:sp>
      <p:sp>
        <p:nvSpPr>
          <p:cNvPr id="8" name="Text Placeholder 7">
            <a:extLst>
              <a:ext uri="{FF2B5EF4-FFF2-40B4-BE49-F238E27FC236}">
                <a16:creationId xmlns:a16="http://schemas.microsoft.com/office/drawing/2014/main" id="{8DB1292A-975D-418D-86AF-8C3CD2A23AC3}"/>
              </a:ext>
            </a:extLst>
          </p:cNvPr>
          <p:cNvSpPr>
            <a:spLocks noGrp="1"/>
          </p:cNvSpPr>
          <p:nvPr>
            <p:ph type="body" sz="quarter" idx="15"/>
          </p:nvPr>
        </p:nvSpPr>
        <p:spPr>
          <a:xfrm>
            <a:off x="5359078" y="710590"/>
            <a:ext cx="6121722" cy="1397178"/>
          </a:xfrm>
        </p:spPr>
        <p:txBody>
          <a:bodyPr>
            <a:normAutofit/>
          </a:bodyPr>
          <a:lstStyle/>
          <a:p>
            <a:r>
              <a:rPr lang="en-US" sz="1800" dirty="0"/>
              <a:t>Spring Admission: December 1</a:t>
            </a:r>
          </a:p>
          <a:p>
            <a:r>
              <a:rPr lang="en-US" sz="1800" dirty="0"/>
              <a:t>Fall Admission: July 15</a:t>
            </a:r>
          </a:p>
          <a:p>
            <a:r>
              <a:rPr lang="en-US" sz="1800" dirty="0"/>
              <a:t>Summer Admission: May 1</a:t>
            </a:r>
          </a:p>
        </p:txBody>
      </p:sp>
      <p:sp>
        <p:nvSpPr>
          <p:cNvPr id="9" name="Text Placeholder 8"/>
          <p:cNvSpPr>
            <a:spLocks noGrp="1"/>
          </p:cNvSpPr>
          <p:nvPr>
            <p:ph type="body" sz="quarter" idx="16"/>
          </p:nvPr>
        </p:nvSpPr>
        <p:spPr>
          <a:xfrm>
            <a:off x="838200" y="3910971"/>
            <a:ext cx="3085618" cy="2630756"/>
          </a:xfrm>
        </p:spPr>
        <p:txBody>
          <a:bodyPr>
            <a:normAutofit/>
          </a:bodyPr>
          <a:lstStyle/>
          <a:p>
            <a:r>
              <a:rPr lang="en-US" dirty="0"/>
              <a:t>Application package includes</a:t>
            </a:r>
          </a:p>
          <a:p>
            <a:pPr marL="800100" lvl="1" indent="-342900">
              <a:buFont typeface="Arial" panose="020B0604020202020204" pitchFamily="34" charset="0"/>
              <a:buChar char="•"/>
            </a:pPr>
            <a:r>
              <a:rPr lang="en-US" sz="1600" dirty="0"/>
              <a:t>Transcript</a:t>
            </a:r>
          </a:p>
          <a:p>
            <a:pPr marL="800100" lvl="1" indent="-342900">
              <a:buFont typeface="Arial" panose="020B0604020202020204" pitchFamily="34" charset="0"/>
              <a:buChar char="•"/>
            </a:pPr>
            <a:r>
              <a:rPr lang="en-US" sz="1600" dirty="0"/>
              <a:t>Apply Texas application</a:t>
            </a:r>
          </a:p>
          <a:p>
            <a:pPr marL="800100" lvl="1" indent="-342900">
              <a:buFont typeface="Arial" panose="020B0604020202020204" pitchFamily="34" charset="0"/>
              <a:buChar char="•"/>
            </a:pPr>
            <a:r>
              <a:rPr lang="en-US" sz="1600" dirty="0"/>
              <a:t>GMAT score (if required)</a:t>
            </a:r>
          </a:p>
          <a:p>
            <a:pPr marL="800100" lvl="1" indent="-342900">
              <a:buFont typeface="Arial" panose="020B0604020202020204" pitchFamily="34" charset="0"/>
              <a:buChar char="•"/>
            </a:pPr>
            <a:r>
              <a:rPr lang="en-US" sz="1600" dirty="0"/>
              <a:t>Resume </a:t>
            </a:r>
          </a:p>
          <a:p>
            <a:pPr marL="800100" lvl="1" indent="-342900">
              <a:buFont typeface="Arial" panose="020B0604020202020204" pitchFamily="34" charset="0"/>
              <a:buChar char="•"/>
            </a:pPr>
            <a:r>
              <a:rPr lang="en-US" sz="1600" dirty="0"/>
              <a:t>Application Fee</a:t>
            </a:r>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pPr lvl="1"/>
            <a:r>
              <a:rPr lang="en-US" b="1" dirty="0">
                <a:hlinkClick r:id="rId2"/>
              </a:rPr>
              <a:t>Apply Texas</a:t>
            </a:r>
            <a:r>
              <a:rPr lang="en-US" b="1" dirty="0"/>
              <a:t> application.</a:t>
            </a:r>
            <a:endParaRPr lang="en-US" dirty="0"/>
          </a:p>
          <a:p>
            <a:pPr lvl="1"/>
            <a:endParaRPr lang="en-US" dirty="0"/>
          </a:p>
          <a:p>
            <a:endParaRPr lang="en-US" dirty="0"/>
          </a:p>
        </p:txBody>
      </p:sp>
      <p:sp>
        <p:nvSpPr>
          <p:cNvPr id="10" name="Text Placeholder 6">
            <a:extLst>
              <a:ext uri="{FF2B5EF4-FFF2-40B4-BE49-F238E27FC236}">
                <a16:creationId xmlns:a16="http://schemas.microsoft.com/office/drawing/2014/main" id="{0284AEDC-3F74-4807-A024-E4CA9B0BF6D8}"/>
              </a:ext>
            </a:extLst>
          </p:cNvPr>
          <p:cNvSpPr txBox="1">
            <a:spLocks/>
          </p:cNvSpPr>
          <p:nvPr/>
        </p:nvSpPr>
        <p:spPr>
          <a:xfrm>
            <a:off x="5359078" y="2420592"/>
            <a:ext cx="6121722" cy="382749"/>
          </a:xfrm>
          <a:prstGeom prst="rect">
            <a:avLst/>
          </a:prstGeom>
        </p:spPr>
        <p:txBody>
          <a:bodyPr vert="horz" lIns="0" tIns="0" rIns="91440" bIns="45720" rtlCol="0" anchor="t">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chemeClr val="tx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t>Applications open in Apply Texas 1 year prior to the start of the semester</a:t>
            </a:r>
          </a:p>
        </p:txBody>
      </p:sp>
      <p:pic>
        <p:nvPicPr>
          <p:cNvPr id="3" name="Picture 2">
            <a:extLst>
              <a:ext uri="{FF2B5EF4-FFF2-40B4-BE49-F238E27FC236}">
                <a16:creationId xmlns:a16="http://schemas.microsoft.com/office/drawing/2014/main" id="{C906EB53-7E6C-4F59-8D1F-43550C79153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753232" y="3428998"/>
            <a:ext cx="7438768" cy="3429001"/>
          </a:xfrm>
          <a:prstGeom prst="rect">
            <a:avLst/>
          </a:prstGeom>
        </p:spPr>
      </p:pic>
      <p:sp>
        <p:nvSpPr>
          <p:cNvPr id="4" name="TextBox 3">
            <a:extLst>
              <a:ext uri="{FF2B5EF4-FFF2-40B4-BE49-F238E27FC236}">
                <a16:creationId xmlns:a16="http://schemas.microsoft.com/office/drawing/2014/main" id="{DD3D3FC4-E419-45B2-B341-9E19E21F1701}"/>
              </a:ext>
            </a:extLst>
          </p:cNvPr>
          <p:cNvSpPr txBox="1"/>
          <p:nvPr/>
        </p:nvSpPr>
        <p:spPr>
          <a:xfrm>
            <a:off x="5359078" y="6976674"/>
            <a:ext cx="6832922" cy="230832"/>
          </a:xfrm>
          <a:prstGeom prst="rect">
            <a:avLst/>
          </a:prstGeom>
          <a:noFill/>
        </p:spPr>
        <p:txBody>
          <a:bodyPr wrap="square" rtlCol="0">
            <a:spAutoFit/>
          </a:bodyPr>
          <a:lstStyle/>
          <a:p>
            <a:r>
              <a:rPr lang="en-US" sz="900">
                <a:hlinkClick r:id="rId4" tooltip="https://www.mynextmove.org/profile/summary/21-1012.00"/>
              </a:rPr>
              <a:t>This Photo</a:t>
            </a:r>
            <a:r>
              <a:rPr lang="en-US" sz="900"/>
              <a:t> by Unknown Author is licensed under </a:t>
            </a:r>
            <a:r>
              <a:rPr lang="en-US" sz="900">
                <a:hlinkClick r:id="rId5" tooltip="https://creativecommons.org/licenses/by/3.0/"/>
              </a:rPr>
              <a:t>CC BY</a:t>
            </a:r>
            <a:endParaRPr lang="en-US" sz="900"/>
          </a:p>
        </p:txBody>
      </p:sp>
    </p:spTree>
    <p:extLst>
      <p:ext uri="{BB962C8B-B14F-4D97-AF65-F5344CB8AC3E}">
        <p14:creationId xmlns:p14="http://schemas.microsoft.com/office/powerpoint/2010/main" val="268795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DAAB0"/>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6333DDF-8DA4-4E70-8044-B8EEC083B03E}"/>
              </a:ext>
            </a:extLst>
          </p:cNvPr>
          <p:cNvSpPr>
            <a:spLocks noGrp="1"/>
          </p:cNvSpPr>
          <p:nvPr>
            <p:ph type="body" sz="quarter" idx="12"/>
          </p:nvPr>
        </p:nvSpPr>
        <p:spPr>
          <a:xfrm>
            <a:off x="4333757" y="1680547"/>
            <a:ext cx="3686025" cy="382749"/>
          </a:xfrm>
        </p:spPr>
        <p:txBody>
          <a:bodyPr/>
          <a:lstStyle/>
          <a:p>
            <a:r>
              <a:rPr lang="en-US" dirty="0"/>
              <a:t>Integrated </a:t>
            </a:r>
          </a:p>
        </p:txBody>
      </p:sp>
      <p:sp>
        <p:nvSpPr>
          <p:cNvPr id="6" name="Text Placeholder 5">
            <a:extLst>
              <a:ext uri="{FF2B5EF4-FFF2-40B4-BE49-F238E27FC236}">
                <a16:creationId xmlns:a16="http://schemas.microsoft.com/office/drawing/2014/main" id="{B643DC87-77AB-4657-9842-9B02E4DB9D93}"/>
              </a:ext>
            </a:extLst>
          </p:cNvPr>
          <p:cNvSpPr>
            <a:spLocks noGrp="1"/>
          </p:cNvSpPr>
          <p:nvPr>
            <p:ph type="body" sz="quarter" idx="14"/>
          </p:nvPr>
        </p:nvSpPr>
        <p:spPr/>
        <p:txBody>
          <a:bodyPr/>
          <a:lstStyle/>
          <a:p>
            <a:r>
              <a:rPr lang="en-US" dirty="0"/>
              <a:t>SR Grad</a:t>
            </a:r>
          </a:p>
        </p:txBody>
      </p:sp>
      <p:sp>
        <p:nvSpPr>
          <p:cNvPr id="7" name="Text Placeholder 6">
            <a:extLst>
              <a:ext uri="{FF2B5EF4-FFF2-40B4-BE49-F238E27FC236}">
                <a16:creationId xmlns:a16="http://schemas.microsoft.com/office/drawing/2014/main" id="{AEE80DD4-B064-44EB-857F-7CC57A0133DB}"/>
              </a:ext>
            </a:extLst>
          </p:cNvPr>
          <p:cNvSpPr>
            <a:spLocks noGrp="1"/>
          </p:cNvSpPr>
          <p:nvPr>
            <p:ph type="body" sz="quarter" idx="15"/>
          </p:nvPr>
        </p:nvSpPr>
        <p:spPr>
          <a:xfrm>
            <a:off x="4333454" y="2084830"/>
            <a:ext cx="3784179" cy="4651872"/>
          </a:xfrm>
        </p:spPr>
        <p:txBody>
          <a:bodyPr>
            <a:normAutofit lnSpcReduction="10000"/>
          </a:bodyPr>
          <a:lstStyle/>
          <a:p>
            <a:r>
              <a:rPr lang="en-US" dirty="0"/>
              <a:t>Student is simultaneously completing BBA and MPAc</a:t>
            </a:r>
          </a:p>
          <a:p>
            <a:pPr lvl="1"/>
            <a:r>
              <a:rPr lang="en-US" dirty="0"/>
              <a:t>Both degrees are awarded at the same time</a:t>
            </a:r>
          </a:p>
          <a:p>
            <a:pPr lvl="1"/>
            <a:endParaRPr lang="en-US" dirty="0"/>
          </a:p>
          <a:p>
            <a:r>
              <a:rPr lang="en-US" dirty="0"/>
              <a:t>Why would I apply as Integrated?</a:t>
            </a:r>
          </a:p>
          <a:p>
            <a:pPr lvl="1"/>
            <a:r>
              <a:rPr lang="en-US" dirty="0"/>
              <a:t>Financial aid</a:t>
            </a:r>
          </a:p>
          <a:p>
            <a:pPr lvl="1"/>
            <a:r>
              <a:rPr lang="en-US" dirty="0"/>
              <a:t>Honors Program</a:t>
            </a:r>
          </a:p>
          <a:p>
            <a:pPr lvl="1"/>
            <a:endParaRPr lang="en-US" dirty="0"/>
          </a:p>
          <a:p>
            <a:r>
              <a:rPr lang="en-US" dirty="0"/>
              <a:t>Requirements</a:t>
            </a:r>
          </a:p>
          <a:p>
            <a:pPr lvl="1"/>
            <a:r>
              <a:rPr lang="en-US" dirty="0"/>
              <a:t>Completed 90 hours of undergraduate work</a:t>
            </a:r>
          </a:p>
          <a:p>
            <a:pPr lvl="1"/>
            <a:r>
              <a:rPr lang="en-US" dirty="0"/>
              <a:t>Overall GPA &gt;/= 3.0</a:t>
            </a:r>
          </a:p>
          <a:p>
            <a:pPr lvl="1"/>
            <a:r>
              <a:rPr lang="en-US" dirty="0"/>
              <a:t>Financial Accounting and Reporting courses requirement met prior to taking graduate accounting courses</a:t>
            </a:r>
          </a:p>
          <a:p>
            <a:pPr lvl="1"/>
            <a:r>
              <a:rPr lang="en-US" dirty="0"/>
              <a:t>Schedule meeting with MPAc Advisor</a:t>
            </a:r>
          </a:p>
          <a:p>
            <a:pPr lvl="2"/>
            <a:r>
              <a:rPr lang="en-US" dirty="0"/>
              <a:t>Complete financial aid advising form</a:t>
            </a:r>
          </a:p>
          <a:p>
            <a:pPr lvl="2"/>
            <a:r>
              <a:rPr lang="en-US" dirty="0"/>
              <a:t>Change of major</a:t>
            </a:r>
          </a:p>
          <a:p>
            <a:pPr lvl="2"/>
            <a:r>
              <a:rPr lang="en-US" dirty="0"/>
              <a:t>Apply Texas Application</a:t>
            </a:r>
          </a:p>
          <a:p>
            <a:pPr lvl="2"/>
            <a:endParaRPr lang="en-US" dirty="0"/>
          </a:p>
          <a:p>
            <a:r>
              <a:rPr lang="en-US" dirty="0"/>
              <a:t>Integrated program does not “shorten” path to graduation</a:t>
            </a:r>
          </a:p>
        </p:txBody>
      </p:sp>
      <p:sp>
        <p:nvSpPr>
          <p:cNvPr id="8" name="Text Placeholder 7">
            <a:extLst>
              <a:ext uri="{FF2B5EF4-FFF2-40B4-BE49-F238E27FC236}">
                <a16:creationId xmlns:a16="http://schemas.microsoft.com/office/drawing/2014/main" id="{67671634-4AFB-4F9B-8E3B-AC4820F234A1}"/>
              </a:ext>
            </a:extLst>
          </p:cNvPr>
          <p:cNvSpPr>
            <a:spLocks noGrp="1"/>
          </p:cNvSpPr>
          <p:nvPr>
            <p:ph type="body" sz="quarter" idx="16"/>
          </p:nvPr>
        </p:nvSpPr>
        <p:spPr>
          <a:xfrm>
            <a:off x="8219769" y="2084830"/>
            <a:ext cx="3939638" cy="4651871"/>
          </a:xfrm>
        </p:spPr>
        <p:txBody>
          <a:bodyPr>
            <a:normAutofit fontScale="85000" lnSpcReduction="20000"/>
          </a:bodyPr>
          <a:lstStyle/>
          <a:p>
            <a:r>
              <a:rPr lang="en-US" dirty="0"/>
              <a:t>Student is considered undergraduate with permission to take up to 15 </a:t>
            </a:r>
            <a:r>
              <a:rPr lang="en-US" dirty="0" err="1"/>
              <a:t>hrs</a:t>
            </a:r>
            <a:r>
              <a:rPr lang="en-US" dirty="0"/>
              <a:t> of grad courses</a:t>
            </a:r>
          </a:p>
          <a:p>
            <a:pPr marL="0" indent="0">
              <a:buNone/>
            </a:pPr>
            <a:endParaRPr lang="en-US" dirty="0"/>
          </a:p>
          <a:p>
            <a:pPr marL="0" indent="0">
              <a:buNone/>
            </a:pPr>
            <a:endParaRPr lang="en-US" dirty="0"/>
          </a:p>
          <a:p>
            <a:r>
              <a:rPr lang="en-US" dirty="0"/>
              <a:t>Why would I apply as SR Grad?</a:t>
            </a:r>
          </a:p>
          <a:p>
            <a:pPr lvl="1"/>
            <a:r>
              <a:rPr lang="en-US" dirty="0"/>
              <a:t>“Fill up” last semester of undergrad</a:t>
            </a:r>
          </a:p>
          <a:p>
            <a:pPr marL="457200" lvl="1" indent="0">
              <a:buNone/>
            </a:pPr>
            <a:endParaRPr lang="en-US" dirty="0"/>
          </a:p>
          <a:p>
            <a:pPr marL="457200" lvl="1" indent="0">
              <a:buNone/>
            </a:pPr>
            <a:endParaRPr lang="en-US" dirty="0"/>
          </a:p>
          <a:p>
            <a:r>
              <a:rPr lang="en-US" dirty="0"/>
              <a:t>Requirements</a:t>
            </a:r>
          </a:p>
          <a:p>
            <a:pPr lvl="1"/>
            <a:r>
              <a:rPr lang="en-US" dirty="0"/>
              <a:t>Completed 90 hours of undergraduate work</a:t>
            </a:r>
          </a:p>
          <a:p>
            <a:pPr lvl="1"/>
            <a:r>
              <a:rPr lang="en-US" dirty="0"/>
              <a:t>Overall GPA &gt;/= 3.0</a:t>
            </a:r>
          </a:p>
          <a:p>
            <a:pPr lvl="1"/>
            <a:r>
              <a:rPr lang="en-US" dirty="0"/>
              <a:t>Financial Accounting Reporting courses requirement met prior to taking graduate accounting courses</a:t>
            </a:r>
          </a:p>
          <a:p>
            <a:pPr lvl="1"/>
            <a:r>
              <a:rPr lang="en-US" dirty="0"/>
              <a:t>Schedule meeting with MPAc Advisor</a:t>
            </a:r>
          </a:p>
          <a:p>
            <a:pPr lvl="2"/>
            <a:r>
              <a:rPr lang="en-US" dirty="0"/>
              <a:t>Student will submit JumpStart Application</a:t>
            </a:r>
          </a:p>
          <a:p>
            <a:pPr lvl="2"/>
            <a:r>
              <a:rPr lang="en-US" dirty="0"/>
              <a:t>No Application fee</a:t>
            </a:r>
          </a:p>
          <a:p>
            <a:pPr marL="0" indent="0">
              <a:buNone/>
            </a:pPr>
            <a:r>
              <a:rPr lang="en-US" dirty="0">
                <a:hlinkClick r:id="rId2">
                  <a:extLst>
                    <a:ext uri="{A12FA001-AC4F-418D-AE19-62706E023703}">
                      <ahyp:hlinkClr xmlns:ahyp="http://schemas.microsoft.com/office/drawing/2018/hyperlinkcolor" val="tx"/>
                    </a:ext>
                  </a:extLst>
                </a:hlinkClick>
              </a:rPr>
              <a:t>Jump Start </a:t>
            </a:r>
            <a:r>
              <a:rPr lang="en-US" dirty="0" err="1">
                <a:hlinkClick r:id="rId2">
                  <a:extLst>
                    <a:ext uri="{A12FA001-AC4F-418D-AE19-62706E023703}">
                      <ahyp:hlinkClr xmlns:ahyp="http://schemas.microsoft.com/office/drawing/2018/hyperlinkcolor" val="tx"/>
                    </a:ext>
                  </a:extLst>
                </a:hlinkClick>
              </a:rPr>
              <a:t>Applicaiton</a:t>
            </a:r>
            <a:endParaRPr lang="en-US" dirty="0">
              <a:hlinkClick r:id="rId2">
                <a:extLst>
                  <a:ext uri="{A12FA001-AC4F-418D-AE19-62706E023703}">
                    <ahyp:hlinkClr xmlns:ahyp="http://schemas.microsoft.com/office/drawing/2018/hyperlinkcolor" val="tx"/>
                  </a:ext>
                </a:extLst>
              </a:hlinkClick>
            </a:endParaRPr>
          </a:p>
          <a:p>
            <a:pPr marL="0" indent="0">
              <a:buNone/>
            </a:pPr>
            <a:r>
              <a:rPr lang="en-US" dirty="0">
                <a:hlinkClick r:id="rId2">
                  <a:extLst>
                    <a:ext uri="{A12FA001-AC4F-418D-AE19-62706E023703}">
                      <ahyp:hlinkClr xmlns:ahyp="http://schemas.microsoft.com/office/drawing/2018/hyperlinkcolor" val="tx"/>
                    </a:ext>
                  </a:extLst>
                </a:hlinkClick>
              </a:rPr>
              <a:t>https://www.angelo.edu/colleges/college-of-graduate-studies-and-research/graduate-jumpstart.php</a:t>
            </a:r>
            <a:endParaRPr lang="en-US" dirty="0"/>
          </a:p>
          <a:p>
            <a:pPr marL="0" indent="0">
              <a:buNone/>
            </a:pPr>
            <a:endParaRPr lang="en-US" dirty="0"/>
          </a:p>
          <a:p>
            <a:r>
              <a:rPr lang="en-US" dirty="0"/>
              <a:t>Keep in mind a Non-Degree SR Grad student is not automatically guaranteed admission to MPAc program.  </a:t>
            </a:r>
          </a:p>
          <a:p>
            <a:r>
              <a:rPr lang="en-US" dirty="0"/>
              <a:t>Program requirements must be met for regular admission</a:t>
            </a:r>
          </a:p>
          <a:p>
            <a:pPr lvl="1"/>
            <a:endParaRPr lang="en-US" dirty="0"/>
          </a:p>
        </p:txBody>
      </p:sp>
      <p:sp>
        <p:nvSpPr>
          <p:cNvPr id="4" name="Title 3">
            <a:extLst>
              <a:ext uri="{FF2B5EF4-FFF2-40B4-BE49-F238E27FC236}">
                <a16:creationId xmlns:a16="http://schemas.microsoft.com/office/drawing/2014/main" id="{6828DA0B-07DC-4D48-ACB3-4D5A80D3726E}"/>
              </a:ext>
            </a:extLst>
          </p:cNvPr>
          <p:cNvSpPr>
            <a:spLocks noGrp="1"/>
          </p:cNvSpPr>
          <p:nvPr>
            <p:ph type="title"/>
          </p:nvPr>
        </p:nvSpPr>
        <p:spPr>
          <a:xfrm>
            <a:off x="1492899" y="192957"/>
            <a:ext cx="8910734" cy="1466055"/>
          </a:xfrm>
        </p:spPr>
        <p:txBody>
          <a:bodyPr>
            <a:normAutofit/>
          </a:bodyPr>
          <a:lstStyle/>
          <a:p>
            <a:pPr algn="ctr"/>
            <a:r>
              <a:rPr lang="en-US" sz="6000" dirty="0">
                <a:solidFill>
                  <a:schemeClr val="bg1"/>
                </a:solidFill>
              </a:rPr>
              <a:t>Should I apply as….</a:t>
            </a:r>
          </a:p>
        </p:txBody>
      </p:sp>
      <p:sp>
        <p:nvSpPr>
          <p:cNvPr id="9" name="Text Placeholder 5">
            <a:extLst>
              <a:ext uri="{FF2B5EF4-FFF2-40B4-BE49-F238E27FC236}">
                <a16:creationId xmlns:a16="http://schemas.microsoft.com/office/drawing/2014/main" id="{D0D195B4-017F-42B8-A3F1-7F9B3B15386A}"/>
              </a:ext>
            </a:extLst>
          </p:cNvPr>
          <p:cNvSpPr txBox="1">
            <a:spLocks/>
          </p:cNvSpPr>
          <p:nvPr/>
        </p:nvSpPr>
        <p:spPr>
          <a:xfrm>
            <a:off x="245594" y="1702082"/>
            <a:ext cx="3658010" cy="382749"/>
          </a:xfrm>
          <a:prstGeom prst="rect">
            <a:avLst/>
          </a:prstGeom>
        </p:spPr>
        <p:txBody>
          <a:bodyPr vert="horz" lIns="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lang="en-US" sz="1600" b="1" i="0" kern="1200" dirty="0">
                <a:solidFill>
                  <a:schemeClr val="bg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Regular Admission</a:t>
            </a:r>
          </a:p>
        </p:txBody>
      </p:sp>
      <p:sp>
        <p:nvSpPr>
          <p:cNvPr id="10" name="Text Placeholder 6">
            <a:extLst>
              <a:ext uri="{FF2B5EF4-FFF2-40B4-BE49-F238E27FC236}">
                <a16:creationId xmlns:a16="http://schemas.microsoft.com/office/drawing/2014/main" id="{C2187D0F-D180-4A88-9F14-8F41B34B47BC}"/>
              </a:ext>
            </a:extLst>
          </p:cNvPr>
          <p:cNvSpPr txBox="1">
            <a:spLocks/>
          </p:cNvSpPr>
          <p:nvPr/>
        </p:nvSpPr>
        <p:spPr>
          <a:xfrm>
            <a:off x="245595" y="2127901"/>
            <a:ext cx="3830265" cy="4499472"/>
          </a:xfrm>
          <a:prstGeom prst="rect">
            <a:avLst/>
          </a:prstGeom>
        </p:spPr>
        <p:txBody>
          <a:bodyPr vert="horz" lIns="0" tIns="7200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b="0" i="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b="0" i="0" kern="1200">
                <a:solidFill>
                  <a:schemeClr val="bg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b="0" i="0" kern="1200">
                <a:solidFill>
                  <a:schemeClr val="bg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b="0" i="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Student is a degree seeking, graduate student</a:t>
            </a:r>
          </a:p>
          <a:p>
            <a:pPr marL="0" indent="0">
              <a:buNone/>
            </a:pPr>
            <a:endParaRPr lang="en-US" dirty="0"/>
          </a:p>
          <a:p>
            <a:pPr marL="0" indent="0">
              <a:buNone/>
            </a:pPr>
            <a:endParaRPr lang="en-US" dirty="0"/>
          </a:p>
          <a:p>
            <a:r>
              <a:rPr lang="en-US" dirty="0"/>
              <a:t>Why would I apply as Regular?</a:t>
            </a:r>
          </a:p>
          <a:p>
            <a:pPr lvl="1"/>
            <a:r>
              <a:rPr lang="en-US" dirty="0"/>
              <a:t>Completed BBA </a:t>
            </a:r>
          </a:p>
          <a:p>
            <a:pPr marL="457200" lvl="1" indent="0">
              <a:buNone/>
            </a:pPr>
            <a:endParaRPr lang="en-US" dirty="0"/>
          </a:p>
          <a:p>
            <a:r>
              <a:rPr lang="en-US" dirty="0"/>
              <a:t>Requirements</a:t>
            </a:r>
          </a:p>
          <a:p>
            <a:pPr lvl="1"/>
            <a:r>
              <a:rPr lang="en-US" dirty="0"/>
              <a:t>BBA</a:t>
            </a:r>
          </a:p>
          <a:p>
            <a:pPr lvl="1"/>
            <a:r>
              <a:rPr lang="en-US" dirty="0"/>
              <a:t>Overall GPA &gt;/= 2.5</a:t>
            </a:r>
          </a:p>
          <a:p>
            <a:pPr lvl="1"/>
            <a:r>
              <a:rPr lang="en-US" dirty="0"/>
              <a:t>GMAT requirement</a:t>
            </a:r>
          </a:p>
          <a:p>
            <a:pPr lvl="1"/>
            <a:r>
              <a:rPr lang="en-US" dirty="0"/>
              <a:t>Financial Accounting and Reporting Requirement</a:t>
            </a:r>
          </a:p>
          <a:p>
            <a:pPr lvl="1"/>
            <a:r>
              <a:rPr lang="en-US" dirty="0"/>
              <a:t>Apply Texas Application</a:t>
            </a:r>
          </a:p>
          <a:p>
            <a:pPr lvl="2"/>
            <a:endParaRPr lang="en-US" dirty="0"/>
          </a:p>
        </p:txBody>
      </p:sp>
    </p:spTree>
    <p:extLst>
      <p:ext uri="{BB962C8B-B14F-4D97-AF65-F5344CB8AC3E}">
        <p14:creationId xmlns:p14="http://schemas.microsoft.com/office/powerpoint/2010/main" val="3794452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0F3955"/>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F0240E2-270B-47F4-97C1-065A42CC2737}"/>
              </a:ext>
            </a:extLst>
          </p:cNvPr>
          <p:cNvSpPr>
            <a:spLocks noGrp="1"/>
          </p:cNvSpPr>
          <p:nvPr>
            <p:ph type="title"/>
          </p:nvPr>
        </p:nvSpPr>
        <p:spPr>
          <a:xfrm>
            <a:off x="4252921" y="263612"/>
            <a:ext cx="3686159" cy="864972"/>
          </a:xfrm>
        </p:spPr>
        <p:txBody>
          <a:bodyPr/>
          <a:lstStyle/>
          <a:p>
            <a:r>
              <a:rPr lang="en-US" dirty="0"/>
              <a:t>Required Courses</a:t>
            </a:r>
          </a:p>
        </p:txBody>
      </p:sp>
      <p:sp>
        <p:nvSpPr>
          <p:cNvPr id="9" name="Text Placeholder 8">
            <a:extLst>
              <a:ext uri="{FF2B5EF4-FFF2-40B4-BE49-F238E27FC236}">
                <a16:creationId xmlns:a16="http://schemas.microsoft.com/office/drawing/2014/main" id="{06A574E0-4F1C-4569-ABD3-9707A8CD1831}"/>
              </a:ext>
            </a:extLst>
          </p:cNvPr>
          <p:cNvSpPr>
            <a:spLocks noGrp="1"/>
          </p:cNvSpPr>
          <p:nvPr>
            <p:ph type="body" sz="quarter" idx="12"/>
          </p:nvPr>
        </p:nvSpPr>
        <p:spPr>
          <a:xfrm>
            <a:off x="3954162" y="1202724"/>
            <a:ext cx="3686025" cy="1010698"/>
          </a:xfrm>
        </p:spPr>
        <p:txBody>
          <a:bodyPr>
            <a:normAutofit/>
          </a:bodyPr>
          <a:lstStyle/>
          <a:p>
            <a:r>
              <a:rPr lang="en-US" sz="1500" b="0" dirty="0">
                <a:latin typeface="+mn-lt"/>
              </a:rPr>
              <a:t>The program is comprised of 30 </a:t>
            </a:r>
            <a:r>
              <a:rPr lang="en-US" sz="1500" b="0" dirty="0" err="1">
                <a:latin typeface="+mn-lt"/>
              </a:rPr>
              <a:t>hrs</a:t>
            </a:r>
            <a:endParaRPr lang="en-US" sz="1500" b="0" dirty="0">
              <a:latin typeface="+mn-lt"/>
            </a:endParaRPr>
          </a:p>
          <a:p>
            <a:pPr lvl="1">
              <a:lnSpc>
                <a:spcPct val="110000"/>
              </a:lnSpc>
            </a:pPr>
            <a:r>
              <a:rPr lang="en-US" sz="1400" dirty="0">
                <a:solidFill>
                  <a:schemeClr val="bg1"/>
                </a:solidFill>
              </a:rPr>
              <a:t>Full time is 9hrs/semester</a:t>
            </a:r>
          </a:p>
          <a:p>
            <a:pPr lvl="1">
              <a:lnSpc>
                <a:spcPct val="110000"/>
              </a:lnSpc>
            </a:pPr>
            <a:r>
              <a:rPr lang="en-US" sz="1400" dirty="0">
                <a:solidFill>
                  <a:schemeClr val="bg1"/>
                </a:solidFill>
              </a:rPr>
              <a:t>May take up to 15 </a:t>
            </a:r>
            <a:r>
              <a:rPr lang="en-US" sz="1400" dirty="0" err="1">
                <a:solidFill>
                  <a:schemeClr val="bg1"/>
                </a:solidFill>
              </a:rPr>
              <a:t>hrs</a:t>
            </a:r>
            <a:r>
              <a:rPr lang="en-US" sz="1400" dirty="0">
                <a:solidFill>
                  <a:schemeClr val="bg1"/>
                </a:solidFill>
              </a:rPr>
              <a:t> per semester</a:t>
            </a:r>
          </a:p>
        </p:txBody>
      </p:sp>
      <p:sp>
        <p:nvSpPr>
          <p:cNvPr id="11" name="Text Placeholder 10">
            <a:extLst>
              <a:ext uri="{FF2B5EF4-FFF2-40B4-BE49-F238E27FC236}">
                <a16:creationId xmlns:a16="http://schemas.microsoft.com/office/drawing/2014/main" id="{C752924E-B022-4FF4-B161-31F5531EC8DA}"/>
              </a:ext>
            </a:extLst>
          </p:cNvPr>
          <p:cNvSpPr>
            <a:spLocks noGrp="1"/>
          </p:cNvSpPr>
          <p:nvPr>
            <p:ph type="body" sz="quarter" idx="15"/>
          </p:nvPr>
        </p:nvSpPr>
        <p:spPr>
          <a:xfrm>
            <a:off x="3954162" y="2403035"/>
            <a:ext cx="4341341" cy="4351992"/>
          </a:xfrm>
        </p:spPr>
        <p:txBody>
          <a:bodyPr>
            <a:normAutofit lnSpcReduction="10000"/>
          </a:bodyPr>
          <a:lstStyle/>
          <a:p>
            <a:pPr marL="0" indent="0">
              <a:buNone/>
            </a:pPr>
            <a:r>
              <a:rPr lang="en-US" dirty="0"/>
              <a:t>Currently Offered Face to Face - Fall ONLY</a:t>
            </a:r>
          </a:p>
          <a:p>
            <a:pPr lvl="1"/>
            <a:r>
              <a:rPr lang="en-US" dirty="0"/>
              <a:t>ACCT 6309 Advanced Accounting</a:t>
            </a:r>
          </a:p>
          <a:p>
            <a:pPr lvl="1"/>
            <a:r>
              <a:rPr lang="en-US" dirty="0"/>
              <a:t>ACCT 6325 Financial Statement Analysis</a:t>
            </a:r>
          </a:p>
          <a:p>
            <a:pPr lvl="1"/>
            <a:r>
              <a:rPr lang="en-US" dirty="0"/>
              <a:t>ACCT 6332 Ethics</a:t>
            </a:r>
          </a:p>
          <a:p>
            <a:pPr lvl="1"/>
            <a:r>
              <a:rPr lang="en-US" dirty="0"/>
              <a:t>ACCT 6361 Advanced Tax Accounting</a:t>
            </a:r>
          </a:p>
          <a:p>
            <a:pPr marL="0" indent="0">
              <a:buNone/>
            </a:pPr>
            <a:r>
              <a:rPr lang="en-US" dirty="0"/>
              <a:t>Currently Offered Face to Face - Spring ONLY</a:t>
            </a:r>
          </a:p>
          <a:p>
            <a:pPr lvl="1"/>
            <a:r>
              <a:rPr lang="en-US" dirty="0"/>
              <a:t>ACCT 6363 Taxation of Flow Through Entities</a:t>
            </a:r>
          </a:p>
          <a:p>
            <a:pPr lvl="1"/>
            <a:r>
              <a:rPr lang="en-US" dirty="0"/>
              <a:t>ACCT 6303 Applied Auditing</a:t>
            </a:r>
          </a:p>
          <a:p>
            <a:pPr lvl="1"/>
            <a:r>
              <a:rPr lang="en-US" dirty="0"/>
              <a:t>ACCT 6317 Accounting Theory</a:t>
            </a:r>
          </a:p>
          <a:p>
            <a:pPr marL="0" indent="0">
              <a:buNone/>
            </a:pPr>
            <a:r>
              <a:rPr lang="en-US" sz="1600" dirty="0"/>
              <a:t>Face to Face and Online Options - Offered Spring, Fall and Summer</a:t>
            </a:r>
          </a:p>
          <a:p>
            <a:pPr lvl="1"/>
            <a:r>
              <a:rPr lang="en-US" dirty="0"/>
              <a:t>MGMT 6303 Data Analytics</a:t>
            </a:r>
          </a:p>
          <a:p>
            <a:pPr lvl="1"/>
            <a:r>
              <a:rPr lang="en-US" dirty="0"/>
              <a:t>6 hours of Graduate Electives</a:t>
            </a:r>
          </a:p>
          <a:p>
            <a:pPr lvl="2"/>
            <a:r>
              <a:rPr lang="en-US" sz="1300" dirty="0"/>
              <a:t>ECON 6363</a:t>
            </a:r>
          </a:p>
          <a:p>
            <a:pPr lvl="2"/>
            <a:r>
              <a:rPr lang="en-US" sz="1300" dirty="0"/>
              <a:t>BUSI 6363</a:t>
            </a:r>
          </a:p>
          <a:p>
            <a:pPr lvl="2"/>
            <a:r>
              <a:rPr lang="en-US" sz="1300" dirty="0"/>
              <a:t>ACCT 6306</a:t>
            </a:r>
          </a:p>
          <a:p>
            <a:pPr lvl="2"/>
            <a:r>
              <a:rPr lang="en-US" sz="1300" dirty="0"/>
              <a:t>ACCT 6391 (Research)</a:t>
            </a:r>
          </a:p>
          <a:p>
            <a:pPr lvl="2"/>
            <a:r>
              <a:rPr lang="en-US" sz="1300" dirty="0"/>
              <a:t>Study Abroad</a:t>
            </a:r>
          </a:p>
        </p:txBody>
      </p:sp>
      <p:pic>
        <p:nvPicPr>
          <p:cNvPr id="7" name="Picture Placeholder 6">
            <a:extLst>
              <a:ext uri="{FF2B5EF4-FFF2-40B4-BE49-F238E27FC236}">
                <a16:creationId xmlns:a16="http://schemas.microsoft.com/office/drawing/2014/main" id="{1C340706-2A34-4EF3-95E1-DF9FDB8B900C}"/>
              </a:ext>
            </a:extLst>
          </p:cNvPr>
          <p:cNvPicPr>
            <a:picLocks noGrp="1" noChangeAspect="1"/>
          </p:cNvPicPr>
          <p:nvPr>
            <p:ph type="pic" sz="quarter" idx="16"/>
          </p:nvPr>
        </p:nvPicPr>
        <p:blipFill>
          <a:blip r:embed="rId2">
            <a:extLst>
              <a:ext uri="{837473B0-CC2E-450A-ABE3-18F120FF3D39}">
                <a1611:picAttrSrcUrl xmlns:a1611="http://schemas.microsoft.com/office/drawing/2016/11/main" r:id="rId3"/>
              </a:ext>
            </a:extLst>
          </a:blip>
          <a:srcRect l="31963" r="31963"/>
          <a:stretch>
            <a:fillRect/>
          </a:stretch>
        </p:blipFill>
        <p:spPr>
          <a:xfrm>
            <a:off x="3655" y="0"/>
            <a:ext cx="3708400" cy="6853712"/>
          </a:xfrm>
        </p:spPr>
      </p:pic>
      <p:pic>
        <p:nvPicPr>
          <p:cNvPr id="20" name="Picture Placeholder 19">
            <a:extLst>
              <a:ext uri="{FF2B5EF4-FFF2-40B4-BE49-F238E27FC236}">
                <a16:creationId xmlns:a16="http://schemas.microsoft.com/office/drawing/2014/main" id="{F0C41F8A-CDFF-4CCA-ADF1-EEC191132BB1}"/>
              </a:ext>
            </a:extLst>
          </p:cNvPr>
          <p:cNvPicPr>
            <a:picLocks noGrp="1" noChangeAspect="1"/>
          </p:cNvPicPr>
          <p:nvPr>
            <p:ph type="pic" sz="quarter" idx="17"/>
          </p:nvPr>
        </p:nvPicPr>
        <p:blipFill>
          <a:blip r:embed="rId4">
            <a:extLst>
              <a:ext uri="{837473B0-CC2E-450A-ABE3-18F120FF3D39}">
                <a1611:picAttrSrcUrl xmlns:a1611="http://schemas.microsoft.com/office/drawing/2016/11/main" r:id="rId5"/>
              </a:ext>
            </a:extLst>
          </a:blip>
          <a:srcRect l="31954" r="31954"/>
          <a:stretch>
            <a:fillRect/>
          </a:stretch>
        </p:blipFill>
        <p:spPr/>
      </p:pic>
      <p:pic>
        <p:nvPicPr>
          <p:cNvPr id="23" name="Picture 22">
            <a:extLst>
              <a:ext uri="{FF2B5EF4-FFF2-40B4-BE49-F238E27FC236}">
                <a16:creationId xmlns:a16="http://schemas.microsoft.com/office/drawing/2014/main" id="{1ECAD148-2442-43A9-B8E9-19491BCA0C06}"/>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63986"/>
          <a:stretch/>
        </p:blipFill>
        <p:spPr>
          <a:xfrm>
            <a:off x="8487255" y="-4288"/>
            <a:ext cx="3704745" cy="6858000"/>
          </a:xfrm>
          <a:prstGeom prst="rect">
            <a:avLst/>
          </a:prstGeom>
        </p:spPr>
      </p:pic>
    </p:spTree>
    <p:extLst>
      <p:ext uri="{BB962C8B-B14F-4D97-AF65-F5344CB8AC3E}">
        <p14:creationId xmlns:p14="http://schemas.microsoft.com/office/powerpoint/2010/main" val="1474063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title="Decorative"/>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flipH="1">
            <a:off x="0" y="0"/>
            <a:ext cx="12192000" cy="6858000"/>
          </a:xfrm>
        </p:spPr>
      </p:pic>
      <p:sp>
        <p:nvSpPr>
          <p:cNvPr id="3" name="Text Placeholder 2"/>
          <p:cNvSpPr>
            <a:spLocks noGrp="1"/>
          </p:cNvSpPr>
          <p:nvPr>
            <p:ph type="body" sz="quarter" idx="14"/>
          </p:nvPr>
        </p:nvSpPr>
        <p:spPr>
          <a:xfrm>
            <a:off x="4101737" y="3665204"/>
            <a:ext cx="8090263" cy="2196780"/>
          </a:xfrm>
          <a:solidFill>
            <a:schemeClr val="accent1">
              <a:lumMod val="75000"/>
            </a:schemeClr>
          </a:solidFill>
        </p:spPr>
        <p:txBody>
          <a:bodyPr/>
          <a:lstStyle/>
          <a:p>
            <a:r>
              <a:rPr lang="en-US" dirty="0"/>
              <a:t>TBA Accounting Student Scholarship</a:t>
            </a:r>
          </a:p>
        </p:txBody>
      </p:sp>
      <p:sp>
        <p:nvSpPr>
          <p:cNvPr id="2" name="Title 1">
            <a:extLst>
              <a:ext uri="{FF2B5EF4-FFF2-40B4-BE49-F238E27FC236}">
                <a16:creationId xmlns:a16="http://schemas.microsoft.com/office/drawing/2014/main" id="{93CF8A26-1621-4E73-86DB-631C377CD1FB}"/>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sz="1600" dirty="0">
                <a:solidFill>
                  <a:schemeClr val="bg1"/>
                </a:solidFill>
              </a:rPr>
              <a:t>28</a:t>
            </a:r>
          </a:p>
        </p:txBody>
      </p:sp>
    </p:spTree>
    <p:extLst>
      <p:ext uri="{BB962C8B-B14F-4D97-AF65-F5344CB8AC3E}">
        <p14:creationId xmlns:p14="http://schemas.microsoft.com/office/powerpoint/2010/main" val="1415924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11BAC48-F4C4-46FB-96DC-423C381AC284}"/>
              </a:ext>
            </a:extLst>
          </p:cNvPr>
          <p:cNvSpPr>
            <a:spLocks noGrp="1"/>
          </p:cNvSpPr>
          <p:nvPr>
            <p:ph type="title"/>
          </p:nvPr>
        </p:nvSpPr>
        <p:spPr>
          <a:xfrm>
            <a:off x="826626" y="3727361"/>
            <a:ext cx="2657979" cy="1025525"/>
          </a:xfrm>
        </p:spPr>
        <p:txBody>
          <a:bodyPr/>
          <a:lstStyle/>
          <a:p>
            <a:r>
              <a:rPr lang="en-US" dirty="0"/>
              <a:t>Agenda </a:t>
            </a:r>
          </a:p>
        </p:txBody>
      </p:sp>
      <p:sp>
        <p:nvSpPr>
          <p:cNvPr id="36" name="Text Placeholder 35">
            <a:extLst>
              <a:ext uri="{FF2B5EF4-FFF2-40B4-BE49-F238E27FC236}">
                <a16:creationId xmlns:a16="http://schemas.microsoft.com/office/drawing/2014/main" id="{0391FA66-BCDC-4C12-B812-A0DEE14539EE}"/>
              </a:ext>
            </a:extLst>
          </p:cNvPr>
          <p:cNvSpPr>
            <a:spLocks noGrp="1"/>
          </p:cNvSpPr>
          <p:nvPr>
            <p:ph type="body" sz="quarter" idx="11"/>
          </p:nvPr>
        </p:nvSpPr>
        <p:spPr>
          <a:xfrm>
            <a:off x="3240130" y="2264141"/>
            <a:ext cx="4294206" cy="755650"/>
          </a:xfrm>
        </p:spPr>
        <p:txBody>
          <a:bodyPr>
            <a:normAutofit/>
          </a:bodyPr>
          <a:lstStyle/>
          <a:p>
            <a:r>
              <a:rPr lang="en-US" sz="2100" dirty="0" err="1"/>
              <a:t>MPAc</a:t>
            </a:r>
            <a:r>
              <a:rPr lang="en-US" sz="2100" dirty="0"/>
              <a:t> Program Overview</a:t>
            </a:r>
          </a:p>
        </p:txBody>
      </p:sp>
      <p:sp>
        <p:nvSpPr>
          <p:cNvPr id="35" name="Text Placeholder 34">
            <a:extLst>
              <a:ext uri="{FF2B5EF4-FFF2-40B4-BE49-F238E27FC236}">
                <a16:creationId xmlns:a16="http://schemas.microsoft.com/office/drawing/2014/main" id="{ADE35233-6DEE-4B97-AFFB-06DE78443B4A}"/>
              </a:ext>
            </a:extLst>
          </p:cNvPr>
          <p:cNvSpPr>
            <a:spLocks noGrp="1"/>
          </p:cNvSpPr>
          <p:nvPr>
            <p:ph type="body" sz="quarter" idx="13"/>
          </p:nvPr>
        </p:nvSpPr>
        <p:spPr>
          <a:xfrm>
            <a:off x="3222256" y="4294062"/>
            <a:ext cx="5192169" cy="755650"/>
          </a:xfrm>
        </p:spPr>
        <p:txBody>
          <a:bodyPr>
            <a:normAutofit/>
          </a:bodyPr>
          <a:lstStyle/>
          <a:p>
            <a:r>
              <a:rPr lang="en-US" sz="2100" dirty="0"/>
              <a:t>TBA Accounting Student Scholarship Program</a:t>
            </a:r>
          </a:p>
        </p:txBody>
      </p:sp>
      <p:sp>
        <p:nvSpPr>
          <p:cNvPr id="34" name="Text Placeholder 33">
            <a:extLst>
              <a:ext uri="{FF2B5EF4-FFF2-40B4-BE49-F238E27FC236}">
                <a16:creationId xmlns:a16="http://schemas.microsoft.com/office/drawing/2014/main" id="{187271B6-523F-4DCD-A006-84BF4C0C784C}"/>
              </a:ext>
            </a:extLst>
          </p:cNvPr>
          <p:cNvSpPr>
            <a:spLocks noGrp="1"/>
          </p:cNvSpPr>
          <p:nvPr>
            <p:ph type="body" sz="quarter" idx="14"/>
          </p:nvPr>
        </p:nvSpPr>
        <p:spPr>
          <a:xfrm>
            <a:off x="3229928" y="5289550"/>
            <a:ext cx="4294206" cy="755650"/>
          </a:xfrm>
        </p:spPr>
        <p:txBody>
          <a:bodyPr>
            <a:normAutofit/>
          </a:bodyPr>
          <a:lstStyle/>
          <a:p>
            <a:r>
              <a:rPr lang="en-US" sz="2100" dirty="0"/>
              <a:t>Application of Intent</a:t>
            </a:r>
          </a:p>
        </p:txBody>
      </p:sp>
      <p:pic>
        <p:nvPicPr>
          <p:cNvPr id="12" name="Picture Placeholder 11" title="Decorative"/>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a:fillRect/>
          </a:stretch>
        </p:blipFill>
        <p:spPr>
          <a:xfrm flipH="1">
            <a:off x="8634413" y="812800"/>
            <a:ext cx="3557587" cy="5232400"/>
          </a:xfrm>
        </p:spPr>
      </p:pic>
      <p:sp>
        <p:nvSpPr>
          <p:cNvPr id="13" name="Text Placeholder 35">
            <a:extLst>
              <a:ext uri="{FF2B5EF4-FFF2-40B4-BE49-F238E27FC236}">
                <a16:creationId xmlns:a16="http://schemas.microsoft.com/office/drawing/2014/main" id="{FF0CF17D-B77E-4BCF-AEE8-8FF956198F52}"/>
              </a:ext>
            </a:extLst>
          </p:cNvPr>
          <p:cNvSpPr txBox="1">
            <a:spLocks/>
          </p:cNvSpPr>
          <p:nvPr/>
        </p:nvSpPr>
        <p:spPr>
          <a:xfrm>
            <a:off x="3240130" y="3229617"/>
            <a:ext cx="4294206" cy="75565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Applying for Graduate School</a:t>
            </a:r>
          </a:p>
        </p:txBody>
      </p:sp>
      <p:sp>
        <p:nvSpPr>
          <p:cNvPr id="8" name="Text Placeholder 34">
            <a:extLst>
              <a:ext uri="{FF2B5EF4-FFF2-40B4-BE49-F238E27FC236}">
                <a16:creationId xmlns:a16="http://schemas.microsoft.com/office/drawing/2014/main" id="{BF7BF3ED-DF22-4935-81E1-51A8F646B7A5}"/>
              </a:ext>
            </a:extLst>
          </p:cNvPr>
          <p:cNvSpPr txBox="1">
            <a:spLocks/>
          </p:cNvSpPr>
          <p:nvPr/>
        </p:nvSpPr>
        <p:spPr>
          <a:xfrm>
            <a:off x="3240130" y="1225141"/>
            <a:ext cx="4696329" cy="75565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CPA Testing and Licensing Eligibility </a:t>
            </a:r>
          </a:p>
        </p:txBody>
      </p:sp>
      <p:sp>
        <p:nvSpPr>
          <p:cNvPr id="9" name="Text Placeholder 35">
            <a:extLst>
              <a:ext uri="{FF2B5EF4-FFF2-40B4-BE49-F238E27FC236}">
                <a16:creationId xmlns:a16="http://schemas.microsoft.com/office/drawing/2014/main" id="{3AF8ABC6-B005-4446-8E40-D01E548A39A3}"/>
              </a:ext>
            </a:extLst>
          </p:cNvPr>
          <p:cNvSpPr txBox="1">
            <a:spLocks/>
          </p:cNvSpPr>
          <p:nvPr/>
        </p:nvSpPr>
        <p:spPr>
          <a:xfrm>
            <a:off x="3229928" y="303326"/>
            <a:ext cx="4294206" cy="75565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Benefits of a CPA</a:t>
            </a:r>
          </a:p>
        </p:txBody>
      </p:sp>
    </p:spTree>
    <p:extLst>
      <p:ext uri="{BB962C8B-B14F-4D97-AF65-F5344CB8AC3E}">
        <p14:creationId xmlns:p14="http://schemas.microsoft.com/office/powerpoint/2010/main" val="2130115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7FCC6D1-213C-4A86-A2D0-742E15438C09}"/>
              </a:ext>
            </a:extLst>
          </p:cNvPr>
          <p:cNvSpPr>
            <a:spLocks noGrp="1"/>
          </p:cNvSpPr>
          <p:nvPr>
            <p:ph type="body" sz="quarter" idx="17"/>
          </p:nvPr>
        </p:nvSpPr>
        <p:spPr>
          <a:xfrm>
            <a:off x="7718323" y="1175658"/>
            <a:ext cx="3977648" cy="1521468"/>
          </a:xfrm>
        </p:spPr>
        <p:txBody>
          <a:bodyPr>
            <a:normAutofit/>
          </a:bodyPr>
          <a:lstStyle/>
          <a:p>
            <a:r>
              <a:rPr lang="en-US" sz="1800" dirty="0"/>
              <a:t>Contact Financial Aid</a:t>
            </a:r>
          </a:p>
          <a:p>
            <a:pPr marL="971550" lvl="1" indent="-285750"/>
            <a:r>
              <a:rPr lang="en-US" sz="1600" dirty="0"/>
              <a:t>Complete Scholarship Form</a:t>
            </a:r>
          </a:p>
          <a:p>
            <a:pPr marL="971550" lvl="1" indent="-285750"/>
            <a:r>
              <a:rPr lang="en-US" sz="1600" dirty="0"/>
              <a:t>Complete FAFSA</a:t>
            </a:r>
          </a:p>
          <a:p>
            <a:pPr lvl="1" indent="0">
              <a:buNone/>
            </a:pPr>
            <a:r>
              <a:rPr lang="en-US" sz="1300" dirty="0">
                <a:hlinkClick r:id="rId2"/>
              </a:rPr>
              <a:t>https://www.angelo.edu/admissions-and-aid/paying-for-college/office-of-financial-aid-and-scholarships/</a:t>
            </a:r>
            <a:endParaRPr lang="en-US" sz="1300" dirty="0"/>
          </a:p>
          <a:p>
            <a:pPr lvl="1" indent="0">
              <a:buNone/>
            </a:pPr>
            <a:endParaRPr lang="en-US" sz="1600" dirty="0"/>
          </a:p>
        </p:txBody>
      </p:sp>
      <p:sp>
        <p:nvSpPr>
          <p:cNvPr id="20" name="Text Placeholder 19">
            <a:extLst>
              <a:ext uri="{FF2B5EF4-FFF2-40B4-BE49-F238E27FC236}">
                <a16:creationId xmlns:a16="http://schemas.microsoft.com/office/drawing/2014/main" id="{82414D74-66D2-4C65-A48E-39F723FB2B2F}"/>
              </a:ext>
            </a:extLst>
          </p:cNvPr>
          <p:cNvSpPr>
            <a:spLocks noGrp="1"/>
          </p:cNvSpPr>
          <p:nvPr>
            <p:ph type="body" sz="quarter" idx="18"/>
          </p:nvPr>
        </p:nvSpPr>
        <p:spPr>
          <a:xfrm>
            <a:off x="7718323" y="2724232"/>
            <a:ext cx="3977648" cy="731694"/>
          </a:xfrm>
        </p:spPr>
        <p:txBody>
          <a:bodyPr>
            <a:normAutofit/>
          </a:bodyPr>
          <a:lstStyle/>
          <a:p>
            <a:r>
              <a:rPr lang="en-US" sz="1800" dirty="0"/>
              <a:t>Submit Texas State Board of Public Accountancy Application of Intent</a:t>
            </a:r>
          </a:p>
        </p:txBody>
      </p:sp>
      <p:sp>
        <p:nvSpPr>
          <p:cNvPr id="21" name="Text Placeholder 20">
            <a:extLst>
              <a:ext uri="{FF2B5EF4-FFF2-40B4-BE49-F238E27FC236}">
                <a16:creationId xmlns:a16="http://schemas.microsoft.com/office/drawing/2014/main" id="{E4D7EF6E-37B1-4694-B769-3DDEC29D8381}"/>
              </a:ext>
            </a:extLst>
          </p:cNvPr>
          <p:cNvSpPr>
            <a:spLocks noGrp="1"/>
          </p:cNvSpPr>
          <p:nvPr>
            <p:ph type="body" sz="quarter" idx="19"/>
          </p:nvPr>
        </p:nvSpPr>
        <p:spPr>
          <a:xfrm>
            <a:off x="7635152" y="4052682"/>
            <a:ext cx="3977648" cy="731694"/>
          </a:xfrm>
        </p:spPr>
        <p:txBody>
          <a:bodyPr>
            <a:normAutofit/>
          </a:bodyPr>
          <a:lstStyle/>
          <a:p>
            <a:r>
              <a:rPr lang="en-US" sz="1800" dirty="0"/>
              <a:t>Return completed form and State Board Letter of Deficiency to Finance Aid</a:t>
            </a:r>
          </a:p>
        </p:txBody>
      </p:sp>
      <p:sp>
        <p:nvSpPr>
          <p:cNvPr id="5" name="Title 4">
            <a:extLst>
              <a:ext uri="{FF2B5EF4-FFF2-40B4-BE49-F238E27FC236}">
                <a16:creationId xmlns:a16="http://schemas.microsoft.com/office/drawing/2014/main" id="{96DBE169-BA91-4B17-9AF2-4BAD528BEE06}"/>
              </a:ext>
            </a:extLst>
          </p:cNvPr>
          <p:cNvSpPr>
            <a:spLocks noGrp="1"/>
          </p:cNvSpPr>
          <p:nvPr>
            <p:ph type="title"/>
          </p:nvPr>
        </p:nvSpPr>
        <p:spPr>
          <a:xfrm>
            <a:off x="870222" y="900174"/>
            <a:ext cx="4601027" cy="1395208"/>
          </a:xfrm>
        </p:spPr>
        <p:txBody>
          <a:bodyPr>
            <a:normAutofit fontScale="90000"/>
          </a:bodyPr>
          <a:lstStyle/>
          <a:p>
            <a:r>
              <a:rPr lang="en-US" dirty="0"/>
              <a:t>TBA Accounting Student Scholarship Program</a:t>
            </a:r>
          </a:p>
        </p:txBody>
      </p:sp>
      <p:sp>
        <p:nvSpPr>
          <p:cNvPr id="8" name="Text Placeholder 7">
            <a:extLst>
              <a:ext uri="{FF2B5EF4-FFF2-40B4-BE49-F238E27FC236}">
                <a16:creationId xmlns:a16="http://schemas.microsoft.com/office/drawing/2014/main" id="{D9C2EAA8-D3C6-403B-B439-F95C60D0B3B9}"/>
              </a:ext>
            </a:extLst>
          </p:cNvPr>
          <p:cNvSpPr>
            <a:spLocks noGrp="1"/>
          </p:cNvSpPr>
          <p:nvPr>
            <p:ph type="body" sz="quarter" idx="11"/>
          </p:nvPr>
        </p:nvSpPr>
        <p:spPr>
          <a:xfrm>
            <a:off x="841056" y="3321697"/>
            <a:ext cx="4953253" cy="3531637"/>
          </a:xfrm>
        </p:spPr>
        <p:txBody>
          <a:bodyPr/>
          <a:lstStyle/>
          <a:p>
            <a:pPr marL="285750" indent="-285750">
              <a:buFont typeface="Arial" panose="020B0604020202020204" pitchFamily="34" charset="0"/>
              <a:buChar char="•"/>
            </a:pPr>
            <a:r>
              <a:rPr lang="en-US" sz="1700" dirty="0"/>
              <a:t>Are classified as residents of Texas</a:t>
            </a:r>
          </a:p>
          <a:p>
            <a:pPr marL="285750" indent="-285750">
              <a:buFont typeface="Arial" panose="020B0604020202020204" pitchFamily="34" charset="0"/>
              <a:buChar char="•"/>
            </a:pPr>
            <a:r>
              <a:rPr lang="en-US" sz="1700" dirty="0"/>
              <a:t>Are enrolled at least half-time majoring in accounting</a:t>
            </a:r>
          </a:p>
          <a:p>
            <a:pPr marL="285750" indent="-285750">
              <a:buFont typeface="Arial" panose="020B0604020202020204" pitchFamily="34" charset="0"/>
              <a:buChar char="•"/>
            </a:pPr>
            <a:r>
              <a:rPr lang="en-US" sz="1700" dirty="0"/>
              <a:t> Have filed an Application of Intent to take the CPA examination with the Board</a:t>
            </a:r>
          </a:p>
          <a:p>
            <a:pPr marL="285750" indent="-285750">
              <a:buFont typeface="Arial" panose="020B0604020202020204" pitchFamily="34" charset="0"/>
              <a:buChar char="•"/>
            </a:pPr>
            <a:r>
              <a:rPr lang="en-US" sz="1700" dirty="0"/>
              <a:t>Have completed 15 hours of upper level accounting</a:t>
            </a:r>
          </a:p>
          <a:p>
            <a:pPr marL="285750" indent="-285750">
              <a:buFont typeface="Arial" panose="020B0604020202020204" pitchFamily="34" charset="0"/>
              <a:buChar char="•"/>
            </a:pPr>
            <a:r>
              <a:rPr lang="en-US" sz="1700" dirty="0"/>
              <a:t>Making satisfactory academic progress</a:t>
            </a:r>
          </a:p>
          <a:p>
            <a:pPr marL="285750" indent="-285750">
              <a:buFont typeface="Arial" panose="020B0604020202020204" pitchFamily="34" charset="0"/>
              <a:buChar char="•"/>
            </a:pPr>
            <a:r>
              <a:rPr lang="en-US" sz="1700" dirty="0"/>
              <a:t>Demonstrate financial need</a:t>
            </a:r>
          </a:p>
          <a:p>
            <a:pPr marL="285750" indent="-285750">
              <a:buFont typeface="Arial" panose="020B0604020202020204" pitchFamily="34" charset="0"/>
              <a:buChar char="•"/>
            </a:pPr>
            <a:r>
              <a:rPr lang="en-US" sz="1700" dirty="0"/>
              <a:t>Have not met the education requirements for certification in Texas as a CPA</a:t>
            </a:r>
          </a:p>
        </p:txBody>
      </p:sp>
      <p:pic>
        <p:nvPicPr>
          <p:cNvPr id="40" name="Picture Placeholder 39" title="Decorative"/>
          <p:cNvPicPr>
            <a:picLocks noGrp="1" noChangeAspect="1"/>
          </p:cNvPicPr>
          <p:nvPr>
            <p:ph type="pic" sz="quarter" idx="13"/>
          </p:nvPr>
        </p:nvPicPr>
        <p:blipFill rotWithShape="1">
          <a:blip r:embed="rId3"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l="-14976" t="-18769" r="-20858" b="-17066"/>
          <a:stretch/>
        </p:blipFill>
        <p:spPr>
          <a:xfrm>
            <a:off x="6664532" y="2697126"/>
            <a:ext cx="885235" cy="885235"/>
          </a:xfrm>
          <a:prstGeom prst="rect">
            <a:avLst/>
          </a:prstGeom>
        </p:spPr>
      </p:pic>
      <p:sp>
        <p:nvSpPr>
          <p:cNvPr id="4" name="TextBox 3">
            <a:extLst>
              <a:ext uri="{FF2B5EF4-FFF2-40B4-BE49-F238E27FC236}">
                <a16:creationId xmlns:a16="http://schemas.microsoft.com/office/drawing/2014/main" id="{440612E5-1B79-4156-A7AF-009FF26248F4}"/>
              </a:ext>
            </a:extLst>
          </p:cNvPr>
          <p:cNvSpPr txBox="1"/>
          <p:nvPr/>
        </p:nvSpPr>
        <p:spPr>
          <a:xfrm>
            <a:off x="6749917" y="195943"/>
            <a:ext cx="5249250" cy="584775"/>
          </a:xfrm>
          <a:prstGeom prst="rect">
            <a:avLst/>
          </a:prstGeom>
          <a:solidFill>
            <a:srgbClr val="0F3955"/>
          </a:solidFill>
        </p:spPr>
        <p:txBody>
          <a:bodyPr wrap="square" rtlCol="0">
            <a:spAutoFit/>
          </a:bodyPr>
          <a:lstStyle/>
          <a:p>
            <a:pPr algn="ctr"/>
            <a:r>
              <a:rPr lang="en-US" sz="3200" dirty="0">
                <a:solidFill>
                  <a:schemeClr val="bg1"/>
                </a:solidFill>
              </a:rPr>
              <a:t>Application Process</a:t>
            </a:r>
          </a:p>
        </p:txBody>
      </p:sp>
      <p:pic>
        <p:nvPicPr>
          <p:cNvPr id="9" name="Graphic 8" descr="Envelope">
            <a:extLst>
              <a:ext uri="{FF2B5EF4-FFF2-40B4-BE49-F238E27FC236}">
                <a16:creationId xmlns:a16="http://schemas.microsoft.com/office/drawing/2014/main" id="{2298E41C-B13E-4CC7-889A-A9FEA29B6E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49949" y="3932575"/>
            <a:ext cx="914400" cy="914400"/>
          </a:xfrm>
          <a:prstGeom prst="rect">
            <a:avLst/>
          </a:prstGeom>
        </p:spPr>
      </p:pic>
      <p:pic>
        <p:nvPicPr>
          <p:cNvPr id="11" name="Graphic 10" descr="Receiver">
            <a:extLst>
              <a:ext uri="{FF2B5EF4-FFF2-40B4-BE49-F238E27FC236}">
                <a16:creationId xmlns:a16="http://schemas.microsoft.com/office/drawing/2014/main" id="{AF460BA6-AEA4-4745-B614-BAC7019CB29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35367" y="1302648"/>
            <a:ext cx="914400" cy="914400"/>
          </a:xfrm>
          <a:prstGeom prst="rect">
            <a:avLst/>
          </a:prstGeom>
        </p:spPr>
      </p:pic>
      <p:pic>
        <p:nvPicPr>
          <p:cNvPr id="24" name="Graphic 23" descr="Alarm clock">
            <a:extLst>
              <a:ext uri="{FF2B5EF4-FFF2-40B4-BE49-F238E27FC236}">
                <a16:creationId xmlns:a16="http://schemas.microsoft.com/office/drawing/2014/main" id="{7585A1B9-E4D7-4440-91AC-800DF324AC7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649949" y="5434049"/>
            <a:ext cx="914400" cy="914400"/>
          </a:xfrm>
          <a:prstGeom prst="rect">
            <a:avLst/>
          </a:prstGeom>
        </p:spPr>
      </p:pic>
      <p:sp>
        <p:nvSpPr>
          <p:cNvPr id="30" name="Text Placeholder 20">
            <a:extLst>
              <a:ext uri="{FF2B5EF4-FFF2-40B4-BE49-F238E27FC236}">
                <a16:creationId xmlns:a16="http://schemas.microsoft.com/office/drawing/2014/main" id="{0AA979E1-416F-4AC1-A71C-9CA7E445D527}"/>
              </a:ext>
            </a:extLst>
          </p:cNvPr>
          <p:cNvSpPr txBox="1">
            <a:spLocks/>
          </p:cNvSpPr>
          <p:nvPr/>
        </p:nvSpPr>
        <p:spPr>
          <a:xfrm>
            <a:off x="7718323" y="5372833"/>
            <a:ext cx="4280844" cy="1102607"/>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Fall Semester awards</a:t>
            </a:r>
            <a:r>
              <a:rPr lang="en-US" dirty="0"/>
              <a:t>               Sept. 15 - Dec. 15</a:t>
            </a:r>
          </a:p>
          <a:p>
            <a:r>
              <a:rPr lang="en-US" b="1" dirty="0"/>
              <a:t>Spring Semester awards</a:t>
            </a:r>
            <a:r>
              <a:rPr lang="en-US" dirty="0"/>
              <a:t>          Jan 15 - May 15</a:t>
            </a:r>
          </a:p>
          <a:p>
            <a:r>
              <a:rPr lang="en-US" b="1" dirty="0"/>
              <a:t>Summer Semester awards</a:t>
            </a:r>
            <a:r>
              <a:rPr lang="en-US" dirty="0"/>
              <a:t>       May 15 - June 15</a:t>
            </a:r>
          </a:p>
        </p:txBody>
      </p:sp>
    </p:spTree>
    <p:extLst>
      <p:ext uri="{BB962C8B-B14F-4D97-AF65-F5344CB8AC3E}">
        <p14:creationId xmlns:p14="http://schemas.microsoft.com/office/powerpoint/2010/main" val="2032607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0257C-3D98-4E46-86D3-1B752C8374C9}"/>
              </a:ext>
            </a:extLst>
          </p:cNvPr>
          <p:cNvSpPr>
            <a:spLocks noGrp="1"/>
          </p:cNvSpPr>
          <p:nvPr>
            <p:ph type="title"/>
          </p:nvPr>
        </p:nvSpPr>
        <p:spPr>
          <a:xfrm>
            <a:off x="542101" y="1239892"/>
            <a:ext cx="3677816" cy="934141"/>
          </a:xfrm>
          <a:solidFill>
            <a:schemeClr val="accent1">
              <a:lumMod val="75000"/>
            </a:schemeClr>
          </a:solidFill>
        </p:spPr>
        <p:txBody>
          <a:bodyPr>
            <a:normAutofit/>
          </a:bodyPr>
          <a:lstStyle/>
          <a:p>
            <a:r>
              <a:rPr lang="en-US" dirty="0"/>
              <a:t>KEEP IN MIND</a:t>
            </a:r>
          </a:p>
        </p:txBody>
      </p:sp>
      <p:sp>
        <p:nvSpPr>
          <p:cNvPr id="8" name="Text Placeholder 7">
            <a:extLst>
              <a:ext uri="{FF2B5EF4-FFF2-40B4-BE49-F238E27FC236}">
                <a16:creationId xmlns:a16="http://schemas.microsoft.com/office/drawing/2014/main" id="{8DB1292A-975D-418D-86AF-8C3CD2A23AC3}"/>
              </a:ext>
            </a:extLst>
          </p:cNvPr>
          <p:cNvSpPr>
            <a:spLocks noGrp="1"/>
          </p:cNvSpPr>
          <p:nvPr>
            <p:ph type="body" sz="quarter" idx="15"/>
          </p:nvPr>
        </p:nvSpPr>
        <p:spPr>
          <a:xfrm>
            <a:off x="4745620" y="0"/>
            <a:ext cx="7446380" cy="3428989"/>
          </a:xfrm>
          <a:solidFill>
            <a:schemeClr val="bg1"/>
          </a:solidFill>
        </p:spPr>
        <p:txBody>
          <a:bodyPr>
            <a:normAutofit lnSpcReduction="10000"/>
          </a:bodyPr>
          <a:lstStyle/>
          <a:p>
            <a:endParaRPr lang="en-US" sz="1800" dirty="0"/>
          </a:p>
          <a:p>
            <a:pPr marL="742950" lvl="1" indent="-285750">
              <a:buFont typeface="Arial" panose="020B0604020202020204" pitchFamily="34" charset="0"/>
              <a:buChar char="•"/>
            </a:pPr>
            <a:r>
              <a:rPr lang="en-US" sz="1600" dirty="0"/>
              <a:t>Student must major in accounting</a:t>
            </a:r>
          </a:p>
          <a:p>
            <a:pPr lvl="1"/>
            <a:endParaRPr lang="en-US" sz="1600" dirty="0"/>
          </a:p>
          <a:p>
            <a:pPr marL="742950" lvl="1" indent="-285750">
              <a:buFont typeface="Arial" panose="020B0604020202020204" pitchFamily="34" charset="0"/>
              <a:buChar char="•"/>
            </a:pPr>
            <a:r>
              <a:rPr lang="en-US" sz="1600" dirty="0"/>
              <a:t>Student must reapply each semester </a:t>
            </a:r>
          </a:p>
          <a:p>
            <a:pPr lvl="1"/>
            <a:endParaRPr lang="en-US" sz="1600" dirty="0"/>
          </a:p>
          <a:p>
            <a:pPr marL="742950" lvl="1" indent="-285750">
              <a:buFont typeface="Arial" panose="020B0604020202020204" pitchFamily="34" charset="0"/>
              <a:buChar char="•"/>
            </a:pPr>
            <a:r>
              <a:rPr lang="en-US" sz="1600" dirty="0"/>
              <a:t>Student must take the CPA Exam as a Texas Candidate within 3 years of submitting the application of intent</a:t>
            </a:r>
          </a:p>
          <a:p>
            <a:pPr lvl="1"/>
            <a:endParaRPr lang="en-US" sz="1600" dirty="0"/>
          </a:p>
          <a:p>
            <a:pPr marL="742950" lvl="1" indent="-285750">
              <a:buFont typeface="Arial" panose="020B0604020202020204" pitchFamily="34" charset="0"/>
              <a:buChar char="•"/>
            </a:pPr>
            <a:r>
              <a:rPr lang="en-US" sz="1600" dirty="0"/>
              <a:t>Student must confirm that after passing all CPA exams, student will become a licensed CPA in Texas</a:t>
            </a:r>
          </a:p>
          <a:p>
            <a:pPr lvl="1"/>
            <a:endParaRPr lang="en-US" sz="1600" dirty="0"/>
          </a:p>
          <a:p>
            <a:pPr marL="742950" lvl="1" indent="-285750">
              <a:buFont typeface="Arial" panose="020B0604020202020204" pitchFamily="34" charset="0"/>
              <a:buChar char="•"/>
            </a:pPr>
            <a:r>
              <a:rPr lang="en-US" sz="1600" dirty="0"/>
              <a:t>If these contractual requirements are not met, ALL FUNDS  must be REPAID to State Board.</a:t>
            </a:r>
          </a:p>
        </p:txBody>
      </p:sp>
      <p:sp>
        <p:nvSpPr>
          <p:cNvPr id="9" name="Text Placeholder 8"/>
          <p:cNvSpPr>
            <a:spLocks noGrp="1"/>
          </p:cNvSpPr>
          <p:nvPr>
            <p:ph type="body" sz="quarter" idx="16"/>
          </p:nvPr>
        </p:nvSpPr>
        <p:spPr>
          <a:xfrm>
            <a:off x="838200" y="3910971"/>
            <a:ext cx="3085618" cy="2630756"/>
          </a:xfrm>
        </p:spPr>
        <p:txBody>
          <a:bodyPr>
            <a:normAutofit/>
          </a:bodyPr>
          <a:lstStyle/>
          <a:p>
            <a:pPr lvl="1"/>
            <a:endParaRPr lang="en-US" dirty="0"/>
          </a:p>
          <a:p>
            <a:endParaRPr lang="en-US" dirty="0"/>
          </a:p>
        </p:txBody>
      </p:sp>
      <p:pic>
        <p:nvPicPr>
          <p:cNvPr id="12" name="Picture 11">
            <a:extLst>
              <a:ext uri="{FF2B5EF4-FFF2-40B4-BE49-F238E27FC236}">
                <a16:creationId xmlns:a16="http://schemas.microsoft.com/office/drawing/2014/main" id="{BABA0226-CF6F-44E3-BF08-0B4A42C8775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745619" y="3428989"/>
            <a:ext cx="7446380" cy="3445055"/>
          </a:xfrm>
          <a:prstGeom prst="rect">
            <a:avLst/>
          </a:prstGeom>
        </p:spPr>
      </p:pic>
      <p:sp>
        <p:nvSpPr>
          <p:cNvPr id="15" name="Title 4">
            <a:extLst>
              <a:ext uri="{FF2B5EF4-FFF2-40B4-BE49-F238E27FC236}">
                <a16:creationId xmlns:a16="http://schemas.microsoft.com/office/drawing/2014/main" id="{A23280A7-C9DF-40CB-9FCE-15F48A845823}"/>
              </a:ext>
            </a:extLst>
          </p:cNvPr>
          <p:cNvSpPr txBox="1">
            <a:spLocks/>
          </p:cNvSpPr>
          <p:nvPr/>
        </p:nvSpPr>
        <p:spPr>
          <a:xfrm>
            <a:off x="542101" y="2580196"/>
            <a:ext cx="4029899" cy="3961531"/>
          </a:xfrm>
          <a:prstGeom prst="rect">
            <a:avLst/>
          </a:prstGeom>
          <a:solidFill>
            <a:schemeClr val="accent1">
              <a:lumMod val="75000"/>
            </a:schemeClr>
          </a:solidFill>
        </p:spPr>
        <p:txBody>
          <a:bodyPr vert="horz" lIns="0" tIns="45720" rIns="91440" bIns="45720" rtlCol="0" anchor="t">
            <a:normAutofit/>
          </a:bodyPr>
          <a:lstStyle>
            <a:lvl1pPr algn="l" defTabSz="914400" rtl="0" eaLnBrk="1" latinLnBrk="0" hangingPunct="1">
              <a:lnSpc>
                <a:spcPct val="90000"/>
              </a:lnSpc>
              <a:spcBef>
                <a:spcPct val="0"/>
              </a:spcBef>
              <a:buNone/>
              <a:defRPr sz="4400" b="1" i="0" kern="1200" spc="-150">
                <a:solidFill>
                  <a:schemeClr val="bg1"/>
                </a:solidFill>
                <a:latin typeface="+mj-lt"/>
                <a:ea typeface="+mj-ea"/>
                <a:cs typeface="Gill Sans" panose="020B0502020104020203" pitchFamily="34" charset="-79"/>
              </a:defRPr>
            </a:lvl1pPr>
          </a:lstStyle>
          <a:p>
            <a:r>
              <a:rPr lang="en-US" sz="2400" b="0" dirty="0"/>
              <a:t>When applying for the Accounting Student  Scholarship, please keep the following points in mind.</a:t>
            </a:r>
          </a:p>
          <a:p>
            <a:endParaRPr lang="en-US" sz="2400" b="0" dirty="0"/>
          </a:p>
          <a:p>
            <a:endParaRPr lang="en-US" sz="2400" b="0" dirty="0"/>
          </a:p>
          <a:p>
            <a:endParaRPr lang="en-US" sz="2400" b="0" dirty="0"/>
          </a:p>
          <a:p>
            <a:endParaRPr lang="en-US" sz="2400" b="0" dirty="0"/>
          </a:p>
          <a:p>
            <a:endParaRPr lang="en-US" sz="2400" b="0" dirty="0"/>
          </a:p>
          <a:p>
            <a:endParaRPr lang="en-US" sz="2400" b="0" dirty="0"/>
          </a:p>
          <a:p>
            <a:endParaRPr lang="en-US" sz="2800" b="0" dirty="0">
              <a:latin typeface="+mn-lt"/>
            </a:endParaRPr>
          </a:p>
          <a:p>
            <a:r>
              <a:rPr lang="en-US" sz="1400" b="0" dirty="0">
                <a:latin typeface="+mn-lt"/>
                <a:hlinkClick r:id="rId4">
                  <a:extLst>
                    <a:ext uri="{A12FA001-AC4F-418D-AE19-62706E023703}">
                      <ahyp:hlinkClr xmlns:ahyp="http://schemas.microsoft.com/office/drawing/2018/hyperlinkcolor" val="tx"/>
                    </a:ext>
                  </a:extLst>
                </a:hlinkClick>
              </a:rPr>
              <a:t>https://www.tsbpa.texas.gov/scholarship/applications-who-can-apply.html</a:t>
            </a:r>
            <a:endParaRPr lang="en-US" sz="1400" b="0" dirty="0">
              <a:latin typeface="+mn-lt"/>
            </a:endParaRPr>
          </a:p>
          <a:p>
            <a:endParaRPr lang="en-US" sz="1200" b="0" dirty="0"/>
          </a:p>
        </p:txBody>
      </p:sp>
    </p:spTree>
    <p:extLst>
      <p:ext uri="{BB962C8B-B14F-4D97-AF65-F5344CB8AC3E}">
        <p14:creationId xmlns:p14="http://schemas.microsoft.com/office/powerpoint/2010/main" val="1501632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54F7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2B1030-1EFB-1AD9-46FC-CAD827876EC9}"/>
              </a:ext>
            </a:extLst>
          </p:cNvPr>
          <p:cNvSpPr>
            <a:spLocks noGrp="1"/>
          </p:cNvSpPr>
          <p:nvPr>
            <p:ph type="title"/>
          </p:nvPr>
        </p:nvSpPr>
        <p:spPr>
          <a:xfrm>
            <a:off x="136187" y="457202"/>
            <a:ext cx="4445541" cy="2528132"/>
          </a:xfrm>
        </p:spPr>
        <p:txBody>
          <a:bodyPr>
            <a:normAutofit/>
          </a:bodyPr>
          <a:lstStyle/>
          <a:p>
            <a:r>
              <a:rPr lang="en-US" sz="5400" dirty="0"/>
              <a:t>Examination Fee Financial Aid Program</a:t>
            </a:r>
          </a:p>
        </p:txBody>
      </p:sp>
      <p:sp>
        <p:nvSpPr>
          <p:cNvPr id="4" name="Text Placeholder 3">
            <a:extLst>
              <a:ext uri="{FF2B5EF4-FFF2-40B4-BE49-F238E27FC236}">
                <a16:creationId xmlns:a16="http://schemas.microsoft.com/office/drawing/2014/main" id="{295DDBC1-8D37-270E-CFB2-76E1DE25E550}"/>
              </a:ext>
            </a:extLst>
          </p:cNvPr>
          <p:cNvSpPr>
            <a:spLocks noGrp="1"/>
          </p:cNvSpPr>
          <p:nvPr>
            <p:ph type="body" sz="quarter" idx="12"/>
          </p:nvPr>
        </p:nvSpPr>
        <p:spPr>
          <a:xfrm>
            <a:off x="5353784" y="1557513"/>
            <a:ext cx="6121722" cy="563117"/>
          </a:xfrm>
          <a:solidFill>
            <a:srgbClr val="0F3955"/>
          </a:solidFill>
        </p:spPr>
        <p:txBody>
          <a:bodyPr>
            <a:normAutofit/>
          </a:bodyPr>
          <a:lstStyle/>
          <a:p>
            <a:r>
              <a:rPr lang="en-US" sz="3600" dirty="0">
                <a:solidFill>
                  <a:schemeClr val="bg1"/>
                </a:solidFill>
              </a:rPr>
              <a:t>Assists Texas Applicants that:</a:t>
            </a:r>
          </a:p>
        </p:txBody>
      </p:sp>
      <p:sp>
        <p:nvSpPr>
          <p:cNvPr id="5" name="Text Placeholder 4">
            <a:extLst>
              <a:ext uri="{FF2B5EF4-FFF2-40B4-BE49-F238E27FC236}">
                <a16:creationId xmlns:a16="http://schemas.microsoft.com/office/drawing/2014/main" id="{F93B46A3-946D-22F0-22C3-B839145E2BA6}"/>
              </a:ext>
            </a:extLst>
          </p:cNvPr>
          <p:cNvSpPr>
            <a:spLocks noGrp="1"/>
          </p:cNvSpPr>
          <p:nvPr>
            <p:ph type="body" sz="quarter" idx="15"/>
          </p:nvPr>
        </p:nvSpPr>
        <p:spPr>
          <a:xfrm>
            <a:off x="5348490" y="2222940"/>
            <a:ext cx="6496128" cy="2749396"/>
          </a:xfrm>
          <a:solidFill>
            <a:srgbClr val="0F3955"/>
          </a:solidFill>
        </p:spPr>
        <p:txBody>
          <a:bodyPr>
            <a:normAutofit fontScale="47500" lnSpcReduction="20000"/>
          </a:bodyPr>
          <a:lstStyle/>
          <a:p>
            <a:pPr marL="285750" indent="-285750">
              <a:buFontTx/>
              <a:buChar char="-"/>
            </a:pPr>
            <a:r>
              <a:rPr lang="en-US" sz="4800" dirty="0">
                <a:solidFill>
                  <a:schemeClr val="bg1"/>
                </a:solidFill>
              </a:rPr>
              <a:t>Have passed one section of the CPA exams</a:t>
            </a:r>
          </a:p>
          <a:p>
            <a:pPr marL="285750" indent="-285750">
              <a:buFontTx/>
              <a:buChar char="-"/>
            </a:pPr>
            <a:r>
              <a:rPr lang="en-US" sz="4800" dirty="0">
                <a:solidFill>
                  <a:schemeClr val="bg1"/>
                </a:solidFill>
              </a:rPr>
              <a:t>Complete the </a:t>
            </a:r>
            <a:r>
              <a:rPr lang="en-US" sz="4800" u="sng" dirty="0">
                <a:solidFill>
                  <a:schemeClr val="bg1"/>
                </a:solidFill>
                <a:hlinkClick r:id="rId2" tooltip="EFFA Application">
                  <a:extLst>
                    <a:ext uri="{A12FA001-AC4F-418D-AE19-62706E023703}">
                      <ahyp:hlinkClr xmlns:ahyp="http://schemas.microsoft.com/office/drawing/2018/hyperlinkcolor" val="tx"/>
                    </a:ext>
                  </a:extLst>
                </a:hlinkClick>
              </a:rPr>
              <a:t>EFFA Application</a:t>
            </a:r>
            <a:endParaRPr lang="en-US" sz="4800" u="sng" dirty="0">
              <a:solidFill>
                <a:schemeClr val="bg1"/>
              </a:solidFill>
            </a:endParaRPr>
          </a:p>
          <a:p>
            <a:pPr marL="285750" indent="-285750">
              <a:buFontTx/>
              <a:buChar char="-"/>
            </a:pPr>
            <a:r>
              <a:rPr lang="en-US" sz="4800" dirty="0">
                <a:solidFill>
                  <a:schemeClr val="bg1"/>
                </a:solidFill>
              </a:rPr>
              <a:t>Provide a detailed statement and documentation that substantiates the financial need</a:t>
            </a:r>
          </a:p>
          <a:p>
            <a:pPr marL="285750" indent="-285750">
              <a:buFontTx/>
              <a:buChar char="-"/>
            </a:pPr>
            <a:r>
              <a:rPr lang="en-US" sz="4800" dirty="0">
                <a:solidFill>
                  <a:schemeClr val="bg1"/>
                </a:solidFill>
              </a:rPr>
              <a:t>Complete the </a:t>
            </a:r>
            <a:r>
              <a:rPr lang="en-US" sz="4800" dirty="0">
                <a:solidFill>
                  <a:schemeClr val="bg1"/>
                </a:solidFill>
                <a:hlinkClick r:id="rId3" tooltip="TINS Application">
                  <a:extLst>
                    <a:ext uri="{A12FA001-AC4F-418D-AE19-62706E023703}">
                      <ahyp:hlinkClr xmlns:ahyp="http://schemas.microsoft.com/office/drawing/2018/hyperlinkcolor" val="tx"/>
                    </a:ext>
                  </a:extLst>
                </a:hlinkClick>
              </a:rPr>
              <a:t>Application for Texas Identification Number</a:t>
            </a:r>
            <a:endParaRPr lang="en-US" sz="4800" dirty="0">
              <a:solidFill>
                <a:schemeClr val="bg1"/>
              </a:solidFill>
            </a:endParaRPr>
          </a:p>
          <a:p>
            <a:pPr marL="285750" indent="-285750">
              <a:buFontTx/>
              <a:buChar char="-"/>
            </a:pPr>
            <a:r>
              <a:rPr lang="en-US" sz="4800" dirty="0">
                <a:solidFill>
                  <a:schemeClr val="bg1"/>
                </a:solidFill>
              </a:rPr>
              <a:t>Complete the </a:t>
            </a:r>
            <a:r>
              <a:rPr lang="en-US" sz="4800" u="sng" dirty="0">
                <a:solidFill>
                  <a:schemeClr val="bg1"/>
                </a:solidFill>
                <a:hlinkClick r:id="rId4" tooltip="Direct Deposit Application">
                  <a:extLst>
                    <a:ext uri="{A12FA001-AC4F-418D-AE19-62706E023703}">
                      <ahyp:hlinkClr xmlns:ahyp="http://schemas.microsoft.com/office/drawing/2018/hyperlinkcolor" val="tx"/>
                    </a:ext>
                  </a:extLst>
                </a:hlinkClick>
              </a:rPr>
              <a:t>Direct Deposit Authorization Form</a:t>
            </a:r>
            <a:endParaRPr lang="en-US" sz="4800" u="sng" dirty="0">
              <a:solidFill>
                <a:schemeClr val="bg1"/>
              </a:solidFill>
            </a:endParaRPr>
          </a:p>
          <a:p>
            <a:pPr marL="285750" indent="-285750">
              <a:buFontTx/>
              <a:buChar char="-"/>
            </a:pPr>
            <a:endParaRPr lang="en-US" u="sng" dirty="0">
              <a:solidFill>
                <a:schemeClr val="bg1"/>
              </a:solidFill>
            </a:endParaRPr>
          </a:p>
          <a:p>
            <a:pPr marL="285750" indent="-285750">
              <a:buFontTx/>
              <a:buChar char="-"/>
            </a:pPr>
            <a:endParaRPr lang="en-US" dirty="0">
              <a:solidFill>
                <a:schemeClr val="bg1"/>
              </a:solidFill>
            </a:endParaRPr>
          </a:p>
          <a:p>
            <a:pPr marL="285750" indent="-285750">
              <a:buFontTx/>
              <a:buChar char="-"/>
            </a:pPr>
            <a:endParaRPr lang="en-US" dirty="0">
              <a:solidFill>
                <a:schemeClr val="bg1"/>
              </a:solidFill>
            </a:endParaRPr>
          </a:p>
        </p:txBody>
      </p:sp>
      <p:sp>
        <p:nvSpPr>
          <p:cNvPr id="6" name="Text Placeholder 5">
            <a:extLst>
              <a:ext uri="{FF2B5EF4-FFF2-40B4-BE49-F238E27FC236}">
                <a16:creationId xmlns:a16="http://schemas.microsoft.com/office/drawing/2014/main" id="{2BE1EE6C-A074-CD7C-5B1F-94A9FDEBCE49}"/>
              </a:ext>
            </a:extLst>
          </p:cNvPr>
          <p:cNvSpPr>
            <a:spLocks noGrp="1"/>
          </p:cNvSpPr>
          <p:nvPr>
            <p:ph type="body" sz="quarter" idx="16"/>
          </p:nvPr>
        </p:nvSpPr>
        <p:spPr>
          <a:xfrm>
            <a:off x="136187" y="3988063"/>
            <a:ext cx="3548975" cy="2663707"/>
          </a:xfrm>
          <a:solidFill>
            <a:srgbClr val="0F3955"/>
          </a:solidFill>
        </p:spPr>
        <p:txBody>
          <a:bodyPr/>
          <a:lstStyle/>
          <a:p>
            <a:r>
              <a:rPr lang="en-US" dirty="0">
                <a:solidFill>
                  <a:schemeClr val="bg1"/>
                </a:solidFill>
              </a:rPr>
              <a:t>Program to assists applicants that </a:t>
            </a:r>
          </a:p>
          <a:p>
            <a:pPr marL="342900" indent="-342900">
              <a:buFontTx/>
              <a:buChar char="-"/>
            </a:pPr>
            <a:r>
              <a:rPr lang="en-US" dirty="0">
                <a:solidFill>
                  <a:schemeClr val="bg1"/>
                </a:solidFill>
              </a:rPr>
              <a:t>have passed the first section of the CPA Exam</a:t>
            </a:r>
          </a:p>
          <a:p>
            <a:pPr marL="342900" indent="-342900">
              <a:buFontTx/>
              <a:buChar char="-"/>
            </a:pPr>
            <a:r>
              <a:rPr lang="en-US" dirty="0">
                <a:solidFill>
                  <a:schemeClr val="bg1"/>
                </a:solidFill>
              </a:rPr>
              <a:t>may have a financial need to pay for additional CPA Exams</a:t>
            </a:r>
          </a:p>
          <a:p>
            <a:pPr marL="342900" indent="-342900">
              <a:buFontTx/>
              <a:buChar char="-"/>
            </a:pPr>
            <a:r>
              <a:rPr lang="en-US" dirty="0">
                <a:solidFill>
                  <a:schemeClr val="bg1"/>
                </a:solidFill>
              </a:rPr>
              <a:t>Have 90 days after receiving results of passing first exam</a:t>
            </a:r>
          </a:p>
        </p:txBody>
      </p:sp>
      <p:sp>
        <p:nvSpPr>
          <p:cNvPr id="8" name="TextBox 7">
            <a:extLst>
              <a:ext uri="{FF2B5EF4-FFF2-40B4-BE49-F238E27FC236}">
                <a16:creationId xmlns:a16="http://schemas.microsoft.com/office/drawing/2014/main" id="{F2DF7985-B4A5-FA2D-15B3-59F856EFD9EC}"/>
              </a:ext>
            </a:extLst>
          </p:cNvPr>
          <p:cNvSpPr txBox="1"/>
          <p:nvPr/>
        </p:nvSpPr>
        <p:spPr>
          <a:xfrm>
            <a:off x="5560167" y="6376721"/>
            <a:ext cx="6631833" cy="261610"/>
          </a:xfrm>
          <a:prstGeom prst="rect">
            <a:avLst/>
          </a:prstGeom>
          <a:noFill/>
        </p:spPr>
        <p:txBody>
          <a:bodyPr wrap="square">
            <a:spAutoFit/>
          </a:bodyPr>
          <a:lstStyle/>
          <a:p>
            <a:r>
              <a:rPr lang="en-US" sz="1100" dirty="0"/>
              <a:t>https://www.tsbpa.texas.gov/exam-qualification/cpa-exam-effa.html</a:t>
            </a:r>
          </a:p>
        </p:txBody>
      </p:sp>
      <p:sp>
        <p:nvSpPr>
          <p:cNvPr id="9" name="Text Placeholder 4">
            <a:extLst>
              <a:ext uri="{FF2B5EF4-FFF2-40B4-BE49-F238E27FC236}">
                <a16:creationId xmlns:a16="http://schemas.microsoft.com/office/drawing/2014/main" id="{3E6BFC65-4333-0544-9C74-FA0690A121FA}"/>
              </a:ext>
            </a:extLst>
          </p:cNvPr>
          <p:cNvSpPr txBox="1">
            <a:spLocks/>
          </p:cNvSpPr>
          <p:nvPr/>
        </p:nvSpPr>
        <p:spPr>
          <a:xfrm>
            <a:off x="5240078" y="4396587"/>
            <a:ext cx="6121722" cy="923330"/>
          </a:xfrm>
          <a:prstGeom prst="rect">
            <a:avLst/>
          </a:prstGeom>
        </p:spPr>
        <p:txBody>
          <a:bodyPr vert="horz" lIns="0" tIns="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400" b="0" i="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1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Tx/>
              <a:buChar char="-"/>
            </a:pPr>
            <a:endParaRPr lang="en-US" u="sng" dirty="0"/>
          </a:p>
          <a:p>
            <a:pPr marL="285750" indent="-285750">
              <a:buFontTx/>
              <a:buChar char="-"/>
            </a:pPr>
            <a:endParaRPr lang="en-US" dirty="0"/>
          </a:p>
          <a:p>
            <a:pPr marL="285750" indent="-285750">
              <a:buFontTx/>
              <a:buChar char="-"/>
            </a:pPr>
            <a:endParaRPr lang="en-US" dirty="0"/>
          </a:p>
        </p:txBody>
      </p:sp>
    </p:spTree>
    <p:extLst>
      <p:ext uri="{BB962C8B-B14F-4D97-AF65-F5344CB8AC3E}">
        <p14:creationId xmlns:p14="http://schemas.microsoft.com/office/powerpoint/2010/main" val="1981847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title="Decorative"/>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flipH="1">
            <a:off x="0" y="0"/>
            <a:ext cx="12192000" cy="6858000"/>
          </a:xfrm>
        </p:spPr>
      </p:pic>
      <p:sp>
        <p:nvSpPr>
          <p:cNvPr id="3" name="Text Placeholder 2"/>
          <p:cNvSpPr>
            <a:spLocks noGrp="1"/>
          </p:cNvSpPr>
          <p:nvPr>
            <p:ph type="body" sz="quarter" idx="14"/>
          </p:nvPr>
        </p:nvSpPr>
        <p:spPr>
          <a:xfrm>
            <a:off x="4338735" y="3665204"/>
            <a:ext cx="7853265" cy="2196780"/>
          </a:xfrm>
          <a:solidFill>
            <a:srgbClr val="3B7579"/>
          </a:solidFill>
        </p:spPr>
        <p:txBody>
          <a:bodyPr/>
          <a:lstStyle/>
          <a:p>
            <a:r>
              <a:rPr lang="en-US" dirty="0"/>
              <a:t>Application of Intent</a:t>
            </a:r>
          </a:p>
        </p:txBody>
      </p:sp>
      <p:sp>
        <p:nvSpPr>
          <p:cNvPr id="2" name="Title 1">
            <a:extLst>
              <a:ext uri="{FF2B5EF4-FFF2-40B4-BE49-F238E27FC236}">
                <a16:creationId xmlns:a16="http://schemas.microsoft.com/office/drawing/2014/main" id="{93CF8A26-1621-4E73-86DB-631C377CD1FB}"/>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sz="1600" dirty="0">
                <a:solidFill>
                  <a:schemeClr val="bg1"/>
                </a:solidFill>
              </a:rPr>
              <a:t>28</a:t>
            </a:r>
          </a:p>
        </p:txBody>
      </p:sp>
    </p:spTree>
    <p:extLst>
      <p:ext uri="{BB962C8B-B14F-4D97-AF65-F5344CB8AC3E}">
        <p14:creationId xmlns:p14="http://schemas.microsoft.com/office/powerpoint/2010/main" val="3118579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title="Decorative"/>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l="53" r="53"/>
          <a:stretch/>
        </p:blipFill>
        <p:spPr/>
      </p:pic>
      <p:sp>
        <p:nvSpPr>
          <p:cNvPr id="5" name="Title 4">
            <a:extLst>
              <a:ext uri="{FF2B5EF4-FFF2-40B4-BE49-F238E27FC236}">
                <a16:creationId xmlns:a16="http://schemas.microsoft.com/office/drawing/2014/main" id="{44A0257C-3D98-4E46-86D3-1B752C8374C9}"/>
              </a:ext>
            </a:extLst>
          </p:cNvPr>
          <p:cNvSpPr>
            <a:spLocks noGrp="1"/>
          </p:cNvSpPr>
          <p:nvPr>
            <p:ph type="title"/>
          </p:nvPr>
        </p:nvSpPr>
        <p:spPr/>
        <p:txBody>
          <a:bodyPr>
            <a:normAutofit/>
          </a:bodyPr>
          <a:lstStyle/>
          <a:p>
            <a:r>
              <a:rPr lang="en-US" dirty="0"/>
              <a:t>Application of Intent</a:t>
            </a:r>
          </a:p>
        </p:txBody>
      </p:sp>
      <p:sp>
        <p:nvSpPr>
          <p:cNvPr id="7" name="Text Placeholder 6">
            <a:extLst>
              <a:ext uri="{FF2B5EF4-FFF2-40B4-BE49-F238E27FC236}">
                <a16:creationId xmlns:a16="http://schemas.microsoft.com/office/drawing/2014/main" id="{A07FC37E-9058-4ED1-8333-F003F720C943}"/>
              </a:ext>
            </a:extLst>
          </p:cNvPr>
          <p:cNvSpPr>
            <a:spLocks noGrp="1"/>
          </p:cNvSpPr>
          <p:nvPr>
            <p:ph type="body" sz="quarter" idx="12"/>
          </p:nvPr>
        </p:nvSpPr>
        <p:spPr>
          <a:xfrm>
            <a:off x="5359078" y="161575"/>
            <a:ext cx="6121722" cy="382749"/>
          </a:xfrm>
        </p:spPr>
        <p:txBody>
          <a:bodyPr/>
          <a:lstStyle/>
          <a:p>
            <a:r>
              <a:rPr lang="en-US" dirty="0"/>
              <a:t>Application is Good for 2 Years</a:t>
            </a:r>
          </a:p>
        </p:txBody>
      </p:sp>
      <p:sp>
        <p:nvSpPr>
          <p:cNvPr id="8" name="Text Placeholder 7">
            <a:extLst>
              <a:ext uri="{FF2B5EF4-FFF2-40B4-BE49-F238E27FC236}">
                <a16:creationId xmlns:a16="http://schemas.microsoft.com/office/drawing/2014/main" id="{8DB1292A-975D-418D-86AF-8C3CD2A23AC3}"/>
              </a:ext>
            </a:extLst>
          </p:cNvPr>
          <p:cNvSpPr>
            <a:spLocks noGrp="1"/>
          </p:cNvSpPr>
          <p:nvPr>
            <p:ph type="body" sz="quarter" idx="15"/>
          </p:nvPr>
        </p:nvSpPr>
        <p:spPr>
          <a:xfrm>
            <a:off x="5359078" y="602259"/>
            <a:ext cx="6121722" cy="685365"/>
          </a:xfrm>
        </p:spPr>
        <p:txBody>
          <a:bodyPr>
            <a:normAutofit/>
          </a:bodyPr>
          <a:lstStyle/>
          <a:p>
            <a:pPr marL="285750" indent="-285750">
              <a:buFont typeface="Arial" panose="020B0604020202020204" pitchFamily="34" charset="0"/>
              <a:buChar char="•"/>
            </a:pPr>
            <a:r>
              <a:rPr lang="en-US" sz="1800" dirty="0"/>
              <a:t>You need to start sitting (not complete) CPA exams within 2 years of filing the form</a:t>
            </a:r>
          </a:p>
        </p:txBody>
      </p:sp>
      <p:sp>
        <p:nvSpPr>
          <p:cNvPr id="9" name="Text Placeholder 8"/>
          <p:cNvSpPr>
            <a:spLocks noGrp="1"/>
          </p:cNvSpPr>
          <p:nvPr>
            <p:ph type="body" sz="quarter" idx="16"/>
          </p:nvPr>
        </p:nvSpPr>
        <p:spPr>
          <a:xfrm>
            <a:off x="408562" y="3910971"/>
            <a:ext cx="3988340" cy="2630756"/>
          </a:xfrm>
        </p:spPr>
        <p:txBody>
          <a:bodyPr>
            <a:normAutofit/>
          </a:bodyPr>
          <a:lstStyle/>
          <a:p>
            <a:r>
              <a:rPr lang="en-US" b="1" dirty="0"/>
              <a:t>Application package includes</a:t>
            </a:r>
          </a:p>
          <a:p>
            <a:pPr marL="800100" lvl="1" indent="-342900">
              <a:buFont typeface="Arial" panose="020B0604020202020204" pitchFamily="34" charset="0"/>
              <a:buChar char="•"/>
            </a:pPr>
            <a:r>
              <a:rPr lang="en-US" sz="1600" dirty="0"/>
              <a:t>Form</a:t>
            </a:r>
          </a:p>
          <a:p>
            <a:pPr marL="800100" lvl="1" indent="-342900">
              <a:buFont typeface="Arial" panose="020B0604020202020204" pitchFamily="34" charset="0"/>
              <a:buChar char="•"/>
            </a:pPr>
            <a:r>
              <a:rPr lang="en-US" sz="1600" dirty="0"/>
              <a:t>Passport Style Photo</a:t>
            </a:r>
          </a:p>
          <a:p>
            <a:pPr marL="800100" lvl="1" indent="-342900">
              <a:buFont typeface="Arial" panose="020B0604020202020204" pitchFamily="34" charset="0"/>
              <a:buChar char="•"/>
            </a:pPr>
            <a:r>
              <a:rPr lang="en-US" sz="1600" dirty="0"/>
              <a:t>$25 check or money order</a:t>
            </a:r>
          </a:p>
          <a:p>
            <a:pPr marL="800100" lvl="1" indent="-342900">
              <a:buFont typeface="Arial" panose="020B0604020202020204" pitchFamily="34" charset="0"/>
              <a:buChar char="•"/>
            </a:pPr>
            <a:r>
              <a:rPr lang="en-US" sz="1600" dirty="0"/>
              <a:t>Official Transcript</a:t>
            </a:r>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pPr lvl="1"/>
            <a:r>
              <a:rPr lang="en-US" sz="900" dirty="0">
                <a:hlinkClick r:id="rId3"/>
              </a:rPr>
              <a:t>https://www.tsbpa.texas.gov/exam-qualification/applications-application-of-intent.html</a:t>
            </a:r>
            <a:endParaRPr lang="en-US" sz="900" dirty="0"/>
          </a:p>
          <a:p>
            <a:pPr lvl="1"/>
            <a:endParaRPr lang="en-US" dirty="0"/>
          </a:p>
          <a:p>
            <a:endParaRPr lang="en-US" dirty="0"/>
          </a:p>
        </p:txBody>
      </p:sp>
      <p:sp>
        <p:nvSpPr>
          <p:cNvPr id="10" name="Text Placeholder 6">
            <a:extLst>
              <a:ext uri="{FF2B5EF4-FFF2-40B4-BE49-F238E27FC236}">
                <a16:creationId xmlns:a16="http://schemas.microsoft.com/office/drawing/2014/main" id="{59A2AFF1-7D77-47F2-8696-B6351CB2D020}"/>
              </a:ext>
            </a:extLst>
          </p:cNvPr>
          <p:cNvSpPr txBox="1">
            <a:spLocks/>
          </p:cNvSpPr>
          <p:nvPr/>
        </p:nvSpPr>
        <p:spPr>
          <a:xfrm>
            <a:off x="5359078" y="1536933"/>
            <a:ext cx="6121722" cy="382749"/>
          </a:xfrm>
          <a:prstGeom prst="rect">
            <a:avLst/>
          </a:prstGeom>
        </p:spPr>
        <p:txBody>
          <a:bodyPr vert="horz" lIns="0" tIns="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chemeClr val="tx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Complete Your Application of Intent IF:</a:t>
            </a:r>
          </a:p>
        </p:txBody>
      </p:sp>
      <p:sp>
        <p:nvSpPr>
          <p:cNvPr id="11" name="Text Placeholder 7">
            <a:extLst>
              <a:ext uri="{FF2B5EF4-FFF2-40B4-BE49-F238E27FC236}">
                <a16:creationId xmlns:a16="http://schemas.microsoft.com/office/drawing/2014/main" id="{E0E30D71-CC7E-4604-A002-36B79A245A99}"/>
              </a:ext>
            </a:extLst>
          </p:cNvPr>
          <p:cNvSpPr txBox="1">
            <a:spLocks/>
          </p:cNvSpPr>
          <p:nvPr/>
        </p:nvSpPr>
        <p:spPr>
          <a:xfrm>
            <a:off x="5359078" y="2015625"/>
            <a:ext cx="6722675" cy="1325563"/>
          </a:xfrm>
          <a:prstGeom prst="rect">
            <a:avLst/>
          </a:prstGeom>
        </p:spPr>
        <p:txBody>
          <a:bodyPr vert="horz" lIns="0" tIns="0" rIns="91440" bIns="45720" rtlCol="0">
            <a:normAutofit fontScale="85000" lnSpcReduction="20000"/>
          </a:bodyPr>
          <a:lstStyle>
            <a:lvl1pPr marL="0" indent="0" algn="l" defTabSz="914400" rtl="0" eaLnBrk="1" latinLnBrk="0" hangingPunct="1">
              <a:lnSpc>
                <a:spcPct val="100000"/>
              </a:lnSpc>
              <a:spcBef>
                <a:spcPts val="1000"/>
              </a:spcBef>
              <a:buFont typeface="Arial" panose="020B0604020202020204" pitchFamily="34" charset="0"/>
              <a:buNone/>
              <a:defRPr sz="1400" b="0" i="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1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800" dirty="0"/>
              <a:t>You plan to apply for the TBA Accounting Student Scholarship</a:t>
            </a:r>
          </a:p>
          <a:p>
            <a:pPr marL="285750" indent="-285750">
              <a:buFont typeface="Arial" panose="020B0604020202020204" pitchFamily="34" charset="0"/>
              <a:buChar char="•"/>
            </a:pPr>
            <a:r>
              <a:rPr lang="en-US" sz="1800" dirty="0"/>
              <a:t>You plan to begin sitting for your CPA exams within the next 2 years</a:t>
            </a:r>
          </a:p>
          <a:p>
            <a:pPr marL="285750" indent="-285750">
              <a:buFont typeface="Arial" panose="020B0604020202020204" pitchFamily="34" charset="0"/>
              <a:buChar char="•"/>
            </a:pPr>
            <a:r>
              <a:rPr lang="en-US" sz="1800" dirty="0"/>
              <a:t>Please note: if you plan to license under the new pathways requirements (effective August 2026), you will need to file a transition form. Currently, it has not been posted to the state’s website.</a:t>
            </a:r>
          </a:p>
        </p:txBody>
      </p:sp>
    </p:spTree>
    <p:extLst>
      <p:ext uri="{BB962C8B-B14F-4D97-AF65-F5344CB8AC3E}">
        <p14:creationId xmlns:p14="http://schemas.microsoft.com/office/powerpoint/2010/main" val="1233871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B7579"/>
        </a:solidFill>
        <a:effectLst/>
      </p:bgPr>
    </p:bg>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C451C89A-23EA-40C6-89D1-4F7D7F15F694}"/>
              </a:ext>
            </a:extLst>
          </p:cNvPr>
          <p:cNvPicPr>
            <a:picLocks noGrp="1" noChangeAspect="1"/>
          </p:cNvPicPr>
          <p:nvPr>
            <p:ph type="pic" sz="quarter" idx="10"/>
          </p:nvPr>
        </p:nvPicPr>
        <p:blipFill rotWithShape="1">
          <a:blip r:embed="rId2"/>
          <a:srcRect t="103" b="-445"/>
          <a:stretch/>
        </p:blipFill>
        <p:spPr>
          <a:xfrm>
            <a:off x="158619" y="160784"/>
            <a:ext cx="7819053" cy="6536432"/>
          </a:xfrm>
        </p:spPr>
      </p:pic>
      <p:sp>
        <p:nvSpPr>
          <p:cNvPr id="14" name="TextBox 13">
            <a:extLst>
              <a:ext uri="{FF2B5EF4-FFF2-40B4-BE49-F238E27FC236}">
                <a16:creationId xmlns:a16="http://schemas.microsoft.com/office/drawing/2014/main" id="{A75F0B3C-3EB5-49BE-9D06-7E634F6C3BA9}"/>
              </a:ext>
            </a:extLst>
          </p:cNvPr>
          <p:cNvSpPr txBox="1"/>
          <p:nvPr/>
        </p:nvSpPr>
        <p:spPr>
          <a:xfrm>
            <a:off x="7977680" y="677814"/>
            <a:ext cx="4204997" cy="1200329"/>
          </a:xfrm>
          <a:prstGeom prst="rect">
            <a:avLst/>
          </a:prstGeom>
          <a:noFill/>
        </p:spPr>
        <p:txBody>
          <a:bodyPr wrap="square" rtlCol="0">
            <a:spAutoFit/>
          </a:bodyPr>
          <a:lstStyle/>
          <a:p>
            <a:r>
              <a:rPr lang="en-US" dirty="0">
                <a:solidFill>
                  <a:schemeClr val="bg1"/>
                </a:solidFill>
              </a:rPr>
              <a:t>Financial Accounting – ACCT 3311</a:t>
            </a:r>
          </a:p>
          <a:p>
            <a:r>
              <a:rPr lang="en-US" dirty="0">
                <a:solidFill>
                  <a:schemeClr val="bg1"/>
                </a:solidFill>
              </a:rPr>
              <a:t>Audit – ACCT 4303</a:t>
            </a:r>
          </a:p>
          <a:p>
            <a:r>
              <a:rPr lang="en-US" dirty="0">
                <a:solidFill>
                  <a:schemeClr val="bg1"/>
                </a:solidFill>
              </a:rPr>
              <a:t>Tax – ACCT 3363</a:t>
            </a:r>
          </a:p>
          <a:p>
            <a:r>
              <a:rPr lang="en-US" dirty="0">
                <a:solidFill>
                  <a:schemeClr val="bg1"/>
                </a:solidFill>
              </a:rPr>
              <a:t>AIS – ACCT 3305</a:t>
            </a:r>
          </a:p>
        </p:txBody>
      </p:sp>
      <p:sp>
        <p:nvSpPr>
          <p:cNvPr id="15" name="TextBox 14">
            <a:extLst>
              <a:ext uri="{FF2B5EF4-FFF2-40B4-BE49-F238E27FC236}">
                <a16:creationId xmlns:a16="http://schemas.microsoft.com/office/drawing/2014/main" id="{A466120E-8A7D-45FD-9083-4BE81417F412}"/>
              </a:ext>
            </a:extLst>
          </p:cNvPr>
          <p:cNvSpPr txBox="1"/>
          <p:nvPr/>
        </p:nvSpPr>
        <p:spPr>
          <a:xfrm>
            <a:off x="7977676" y="2117839"/>
            <a:ext cx="4204997" cy="646331"/>
          </a:xfrm>
          <a:prstGeom prst="rect">
            <a:avLst/>
          </a:prstGeom>
          <a:noFill/>
        </p:spPr>
        <p:txBody>
          <a:bodyPr wrap="square" rtlCol="0">
            <a:spAutoFit/>
          </a:bodyPr>
          <a:lstStyle/>
          <a:p>
            <a:r>
              <a:rPr lang="en-US" dirty="0">
                <a:solidFill>
                  <a:schemeClr val="bg1"/>
                </a:solidFill>
              </a:rPr>
              <a:t>3 additional accounting courses</a:t>
            </a:r>
          </a:p>
          <a:p>
            <a:r>
              <a:rPr lang="en-US" dirty="0">
                <a:solidFill>
                  <a:schemeClr val="bg1"/>
                </a:solidFill>
              </a:rPr>
              <a:t>ACCT 3312, ACCT 3313, ACCT 3331</a:t>
            </a:r>
          </a:p>
        </p:txBody>
      </p:sp>
      <p:sp>
        <p:nvSpPr>
          <p:cNvPr id="16" name="TextBox 15">
            <a:extLst>
              <a:ext uri="{FF2B5EF4-FFF2-40B4-BE49-F238E27FC236}">
                <a16:creationId xmlns:a16="http://schemas.microsoft.com/office/drawing/2014/main" id="{5C209D22-CD1A-4DFF-AA2D-67653E34504F}"/>
              </a:ext>
            </a:extLst>
          </p:cNvPr>
          <p:cNvSpPr txBox="1"/>
          <p:nvPr/>
        </p:nvSpPr>
        <p:spPr>
          <a:xfrm>
            <a:off x="7987011" y="3779529"/>
            <a:ext cx="4204997" cy="1754326"/>
          </a:xfrm>
          <a:prstGeom prst="rect">
            <a:avLst/>
          </a:prstGeom>
          <a:noFill/>
        </p:spPr>
        <p:txBody>
          <a:bodyPr wrap="square" rtlCol="0">
            <a:spAutoFit/>
          </a:bodyPr>
          <a:lstStyle/>
          <a:p>
            <a:r>
              <a:rPr lang="en-US" dirty="0">
                <a:solidFill>
                  <a:schemeClr val="bg1"/>
                </a:solidFill>
              </a:rPr>
              <a:t>24 hours of business courses with no more than 6 hours from a discipline.</a:t>
            </a:r>
          </a:p>
          <a:p>
            <a:endParaRPr lang="en-US" dirty="0">
              <a:solidFill>
                <a:schemeClr val="bg1"/>
              </a:solidFill>
            </a:endParaRPr>
          </a:p>
          <a:p>
            <a:r>
              <a:rPr lang="en-US" dirty="0">
                <a:solidFill>
                  <a:schemeClr val="bg1"/>
                </a:solidFill>
              </a:rPr>
              <a:t>Typically, 3000 or higher</a:t>
            </a:r>
          </a:p>
          <a:p>
            <a:r>
              <a:rPr lang="en-US" dirty="0">
                <a:solidFill>
                  <a:schemeClr val="bg1"/>
                </a:solidFill>
              </a:rPr>
              <a:t>Exception: Business Stats and ECON </a:t>
            </a:r>
          </a:p>
          <a:p>
            <a:endParaRPr lang="en-US" dirty="0"/>
          </a:p>
        </p:txBody>
      </p:sp>
      <p:sp>
        <p:nvSpPr>
          <p:cNvPr id="17" name="TextBox 16">
            <a:extLst>
              <a:ext uri="{FF2B5EF4-FFF2-40B4-BE49-F238E27FC236}">
                <a16:creationId xmlns:a16="http://schemas.microsoft.com/office/drawing/2014/main" id="{D191CD32-2763-4514-8311-509FEBE42A81}"/>
              </a:ext>
            </a:extLst>
          </p:cNvPr>
          <p:cNvSpPr txBox="1"/>
          <p:nvPr/>
        </p:nvSpPr>
        <p:spPr>
          <a:xfrm>
            <a:off x="7977672" y="6053902"/>
            <a:ext cx="4204997" cy="646331"/>
          </a:xfrm>
          <a:prstGeom prst="rect">
            <a:avLst/>
          </a:prstGeom>
          <a:noFill/>
        </p:spPr>
        <p:txBody>
          <a:bodyPr wrap="square" rtlCol="0">
            <a:spAutoFit/>
          </a:bodyPr>
          <a:lstStyle/>
          <a:p>
            <a:r>
              <a:rPr lang="en-US" dirty="0">
                <a:solidFill>
                  <a:schemeClr val="bg1"/>
                </a:solidFill>
              </a:rPr>
              <a:t>At ASU – COMM 3352 (1 </a:t>
            </a:r>
            <a:r>
              <a:rPr lang="en-US" dirty="0" err="1">
                <a:solidFill>
                  <a:schemeClr val="bg1"/>
                </a:solidFill>
              </a:rPr>
              <a:t>hr</a:t>
            </a:r>
            <a:r>
              <a:rPr lang="en-US" dirty="0">
                <a:solidFill>
                  <a:schemeClr val="bg1"/>
                </a:solidFill>
              </a:rPr>
              <a:t>) and ACCT 4303 (1 </a:t>
            </a:r>
            <a:r>
              <a:rPr lang="en-US" dirty="0" err="1">
                <a:solidFill>
                  <a:schemeClr val="bg1"/>
                </a:solidFill>
              </a:rPr>
              <a:t>hr</a:t>
            </a:r>
            <a:r>
              <a:rPr lang="en-US" dirty="0">
                <a:solidFill>
                  <a:schemeClr val="bg1"/>
                </a:solidFill>
              </a:rPr>
              <a:t>)</a:t>
            </a:r>
          </a:p>
        </p:txBody>
      </p:sp>
    </p:spTree>
    <p:extLst>
      <p:ext uri="{BB962C8B-B14F-4D97-AF65-F5344CB8AC3E}">
        <p14:creationId xmlns:p14="http://schemas.microsoft.com/office/powerpoint/2010/main" val="3819736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369B55A5-A8F8-4BA5-B701-815A2555EAF0}"/>
              </a:ext>
            </a:extLst>
          </p:cNvPr>
          <p:cNvPicPr>
            <a:picLocks noGrp="1" noChangeAspect="1"/>
          </p:cNvPicPr>
          <p:nvPr>
            <p:ph type="pic" sz="quarter" idx="10"/>
          </p:nvPr>
        </p:nvPicPr>
        <p:blipFill>
          <a:blip r:embed="rId2">
            <a:extLst>
              <a:ext uri="{837473B0-CC2E-450A-ABE3-18F120FF3D39}">
                <a1611:picAttrSrcUrl xmlns:a1611="http://schemas.microsoft.com/office/drawing/2016/11/main" r:id="rId3"/>
              </a:ext>
            </a:extLst>
          </a:blip>
          <a:srcRect t="7734" b="7734"/>
          <a:stretch>
            <a:fillRect/>
          </a:stretch>
        </p:blipFill>
        <p:spPr/>
      </p:pic>
      <p:sp>
        <p:nvSpPr>
          <p:cNvPr id="3" name="Text Placeholder 2">
            <a:extLst>
              <a:ext uri="{FF2B5EF4-FFF2-40B4-BE49-F238E27FC236}">
                <a16:creationId xmlns:a16="http://schemas.microsoft.com/office/drawing/2014/main" id="{58837D3B-DEE8-4EDC-8355-A9B108B971C7}"/>
              </a:ext>
            </a:extLst>
          </p:cNvPr>
          <p:cNvSpPr>
            <a:spLocks noGrp="1"/>
          </p:cNvSpPr>
          <p:nvPr>
            <p:ph type="body" sz="quarter" idx="14"/>
          </p:nvPr>
        </p:nvSpPr>
        <p:spPr/>
        <p:txBody>
          <a:bodyPr/>
          <a:lstStyle/>
          <a:p>
            <a:r>
              <a:rPr lang="en-US" sz="3600" dirty="0"/>
              <a:t>For more information please email:</a:t>
            </a:r>
          </a:p>
          <a:p>
            <a:r>
              <a:rPr lang="en-US" dirty="0"/>
              <a:t>cathryn.golden@angelo.edu</a:t>
            </a:r>
          </a:p>
        </p:txBody>
      </p:sp>
      <p:sp>
        <p:nvSpPr>
          <p:cNvPr id="6" name="TextBox 5">
            <a:extLst>
              <a:ext uri="{FF2B5EF4-FFF2-40B4-BE49-F238E27FC236}">
                <a16:creationId xmlns:a16="http://schemas.microsoft.com/office/drawing/2014/main" id="{23BFDCD1-F475-4BE3-B195-DE407A925AF9}"/>
              </a:ext>
            </a:extLst>
          </p:cNvPr>
          <p:cNvSpPr txBox="1"/>
          <p:nvPr/>
        </p:nvSpPr>
        <p:spPr>
          <a:xfrm>
            <a:off x="0" y="6858000"/>
            <a:ext cx="12192000" cy="230832"/>
          </a:xfrm>
          <a:prstGeom prst="rect">
            <a:avLst/>
          </a:prstGeom>
          <a:noFill/>
        </p:spPr>
        <p:txBody>
          <a:bodyPr wrap="square" rtlCol="0">
            <a:spAutoFit/>
          </a:bodyPr>
          <a:lstStyle/>
          <a:p>
            <a:r>
              <a:rPr lang="en-US" sz="900">
                <a:hlinkClick r:id="rId3" tooltip="https://www.freeimageslive.co.uk/free_stock_image/desk-still-life-jpg"/>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6845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title="Decorative"/>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flipH="1">
            <a:off x="0" y="0"/>
            <a:ext cx="12192000" cy="6858000"/>
          </a:xfrm>
        </p:spPr>
      </p:pic>
      <p:sp>
        <p:nvSpPr>
          <p:cNvPr id="3" name="Text Placeholder 2"/>
          <p:cNvSpPr>
            <a:spLocks noGrp="1"/>
          </p:cNvSpPr>
          <p:nvPr>
            <p:ph type="body" sz="quarter" idx="14"/>
          </p:nvPr>
        </p:nvSpPr>
        <p:spPr>
          <a:xfrm>
            <a:off x="4338735" y="3665204"/>
            <a:ext cx="7853265" cy="2196780"/>
          </a:xfrm>
          <a:solidFill>
            <a:srgbClr val="5DAAB0"/>
          </a:solidFill>
        </p:spPr>
        <p:txBody>
          <a:bodyPr/>
          <a:lstStyle/>
          <a:p>
            <a:r>
              <a:rPr lang="en-US" dirty="0"/>
              <a:t>Why a CPA?</a:t>
            </a:r>
          </a:p>
        </p:txBody>
      </p:sp>
      <p:sp>
        <p:nvSpPr>
          <p:cNvPr id="2" name="Title 1">
            <a:extLst>
              <a:ext uri="{FF2B5EF4-FFF2-40B4-BE49-F238E27FC236}">
                <a16:creationId xmlns:a16="http://schemas.microsoft.com/office/drawing/2014/main" id="{93CF8A26-1621-4E73-86DB-631C377CD1FB}"/>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sz="1600" dirty="0">
                <a:solidFill>
                  <a:schemeClr val="bg1"/>
                </a:solidFill>
              </a:rPr>
              <a:t>28</a:t>
            </a:r>
          </a:p>
        </p:txBody>
      </p:sp>
    </p:spTree>
    <p:extLst>
      <p:ext uri="{BB962C8B-B14F-4D97-AF65-F5344CB8AC3E}">
        <p14:creationId xmlns:p14="http://schemas.microsoft.com/office/powerpoint/2010/main" val="4053786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7 Career Paths for CPAs">
            <a:extLst>
              <a:ext uri="{FF2B5EF4-FFF2-40B4-BE49-F238E27FC236}">
                <a16:creationId xmlns:a16="http://schemas.microsoft.com/office/drawing/2014/main" id="{1912D88F-BA07-417D-A668-AAD6DA7E2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397844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C3EFB34-551B-40CC-B78A-DDAFEB73A2D2}"/>
              </a:ext>
            </a:extLst>
          </p:cNvPr>
          <p:cNvSpPr txBox="1"/>
          <p:nvPr/>
        </p:nvSpPr>
        <p:spPr>
          <a:xfrm>
            <a:off x="0" y="4601184"/>
            <a:ext cx="12192000" cy="1569660"/>
          </a:xfrm>
          <a:prstGeom prst="rect">
            <a:avLst/>
          </a:prstGeom>
          <a:solidFill>
            <a:schemeClr val="accent1">
              <a:lumMod val="50000"/>
            </a:schemeClr>
          </a:solidFill>
        </p:spPr>
        <p:txBody>
          <a:bodyPr wrap="square" rtlCol="0">
            <a:spAutoFit/>
          </a:bodyPr>
          <a:lstStyle/>
          <a:p>
            <a:pPr marL="457200" indent="-457200">
              <a:buFont typeface="Arial" panose="020B0604020202020204" pitchFamily="34" charset="0"/>
              <a:buChar char="•"/>
            </a:pPr>
            <a:r>
              <a:rPr lang="en-US" sz="3200" dirty="0">
                <a:solidFill>
                  <a:schemeClr val="bg1"/>
                </a:solidFill>
              </a:rPr>
              <a:t>A CPA license offers versatility</a:t>
            </a:r>
          </a:p>
          <a:p>
            <a:pPr marL="457200" indent="-457200">
              <a:buFont typeface="Arial" panose="020B0604020202020204" pitchFamily="34" charset="0"/>
              <a:buChar char="•"/>
            </a:pPr>
            <a:r>
              <a:rPr lang="en-US" sz="3200" dirty="0">
                <a:solidFill>
                  <a:schemeClr val="bg1"/>
                </a:solidFill>
              </a:rPr>
              <a:t>It shows employers you have expertise in your field</a:t>
            </a:r>
          </a:p>
          <a:p>
            <a:pPr marL="457200" indent="-457200">
              <a:buFont typeface="Arial" panose="020B0604020202020204" pitchFamily="34" charset="0"/>
              <a:buChar char="•"/>
            </a:pPr>
            <a:r>
              <a:rPr lang="en-US" sz="3200" dirty="0">
                <a:solidFill>
                  <a:schemeClr val="bg1"/>
                </a:solidFill>
              </a:rPr>
              <a:t>Gives you an advantage in both hiring and compensation negotiations</a:t>
            </a:r>
          </a:p>
        </p:txBody>
      </p:sp>
    </p:spTree>
    <p:extLst>
      <p:ext uri="{BB962C8B-B14F-4D97-AF65-F5344CB8AC3E}">
        <p14:creationId xmlns:p14="http://schemas.microsoft.com/office/powerpoint/2010/main" val="2369919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s://www.franklin.edu/sites/default/files/fr/back%20to%20college%20blog/graphics/is%20a%20masters%20in%20accounting%20worth%20it%20-1.png">
            <a:extLst>
              <a:ext uri="{FF2B5EF4-FFF2-40B4-BE49-F238E27FC236}">
                <a16:creationId xmlns:a16="http://schemas.microsoft.com/office/drawing/2014/main" id="{D7FD4781-BC71-49AA-8E99-F5477BED49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305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0257C-3D98-4E46-86D3-1B752C8374C9}"/>
              </a:ext>
            </a:extLst>
          </p:cNvPr>
          <p:cNvSpPr>
            <a:spLocks noGrp="1"/>
          </p:cNvSpPr>
          <p:nvPr>
            <p:ph type="title"/>
          </p:nvPr>
        </p:nvSpPr>
        <p:spPr>
          <a:xfrm>
            <a:off x="408213" y="1659770"/>
            <a:ext cx="3951515" cy="1325563"/>
          </a:xfrm>
        </p:spPr>
        <p:txBody>
          <a:bodyPr>
            <a:normAutofit/>
          </a:bodyPr>
          <a:lstStyle/>
          <a:p>
            <a:r>
              <a:rPr lang="en-US" dirty="0"/>
              <a:t>CPA vs Non-CPA</a:t>
            </a:r>
          </a:p>
        </p:txBody>
      </p:sp>
      <p:sp>
        <p:nvSpPr>
          <p:cNvPr id="7" name="Text Placeholder 6">
            <a:extLst>
              <a:ext uri="{FF2B5EF4-FFF2-40B4-BE49-F238E27FC236}">
                <a16:creationId xmlns:a16="http://schemas.microsoft.com/office/drawing/2014/main" id="{A07FC37E-9058-4ED1-8333-F003F720C943}"/>
              </a:ext>
            </a:extLst>
          </p:cNvPr>
          <p:cNvSpPr>
            <a:spLocks noGrp="1"/>
          </p:cNvSpPr>
          <p:nvPr>
            <p:ph type="body" sz="quarter" idx="12"/>
          </p:nvPr>
        </p:nvSpPr>
        <p:spPr>
          <a:xfrm>
            <a:off x="5359078" y="392968"/>
            <a:ext cx="6121722" cy="717188"/>
          </a:xfrm>
        </p:spPr>
        <p:txBody>
          <a:bodyPr>
            <a:normAutofit/>
          </a:bodyPr>
          <a:lstStyle/>
          <a:p>
            <a:r>
              <a:rPr lang="en-US" sz="2800" dirty="0"/>
              <a:t>CPA</a:t>
            </a:r>
          </a:p>
        </p:txBody>
      </p:sp>
      <p:sp>
        <p:nvSpPr>
          <p:cNvPr id="8" name="Text Placeholder 7">
            <a:extLst>
              <a:ext uri="{FF2B5EF4-FFF2-40B4-BE49-F238E27FC236}">
                <a16:creationId xmlns:a16="http://schemas.microsoft.com/office/drawing/2014/main" id="{8DB1292A-975D-418D-86AF-8C3CD2A23AC3}"/>
              </a:ext>
            </a:extLst>
          </p:cNvPr>
          <p:cNvSpPr>
            <a:spLocks noGrp="1"/>
          </p:cNvSpPr>
          <p:nvPr>
            <p:ph type="body" sz="quarter" idx="15"/>
          </p:nvPr>
        </p:nvSpPr>
        <p:spPr>
          <a:xfrm>
            <a:off x="5359078" y="1376254"/>
            <a:ext cx="6121722" cy="578279"/>
          </a:xfrm>
        </p:spPr>
        <p:txBody>
          <a:bodyPr>
            <a:normAutofit/>
          </a:bodyPr>
          <a:lstStyle/>
          <a:p>
            <a:r>
              <a:rPr lang="en-US" sz="2400" dirty="0"/>
              <a:t>average salary range $60,874 - $150,612</a:t>
            </a:r>
          </a:p>
        </p:txBody>
      </p:sp>
      <p:sp>
        <p:nvSpPr>
          <p:cNvPr id="9" name="Text Placeholder 8"/>
          <p:cNvSpPr>
            <a:spLocks noGrp="1"/>
          </p:cNvSpPr>
          <p:nvPr>
            <p:ph type="body" sz="quarter" idx="16"/>
          </p:nvPr>
        </p:nvSpPr>
        <p:spPr>
          <a:xfrm>
            <a:off x="253678" y="4795520"/>
            <a:ext cx="4596478" cy="695960"/>
          </a:xfrm>
        </p:spPr>
        <p:txBody>
          <a:bodyPr>
            <a:normAutofit fontScale="92500"/>
          </a:bodyPr>
          <a:lstStyle/>
          <a:p>
            <a:r>
              <a:rPr lang="en-US" sz="2400" dirty="0"/>
              <a:t>average salary range $47,138 - $82,167</a:t>
            </a:r>
          </a:p>
          <a:p>
            <a:endParaRPr lang="en-US" dirty="0"/>
          </a:p>
        </p:txBody>
      </p:sp>
      <p:sp>
        <p:nvSpPr>
          <p:cNvPr id="10" name="Text Placeholder 6">
            <a:extLst>
              <a:ext uri="{FF2B5EF4-FFF2-40B4-BE49-F238E27FC236}">
                <a16:creationId xmlns:a16="http://schemas.microsoft.com/office/drawing/2014/main" id="{0284AEDC-3F74-4807-A024-E4CA9B0BF6D8}"/>
              </a:ext>
            </a:extLst>
          </p:cNvPr>
          <p:cNvSpPr txBox="1">
            <a:spLocks/>
          </p:cNvSpPr>
          <p:nvPr/>
        </p:nvSpPr>
        <p:spPr>
          <a:xfrm>
            <a:off x="4850156" y="2985333"/>
            <a:ext cx="7202507" cy="158461"/>
          </a:xfrm>
          <a:prstGeom prst="rect">
            <a:avLst/>
          </a:prstGeom>
        </p:spPr>
        <p:txBody>
          <a:bodyPr vert="horz" lIns="0" tIns="0" rIns="91440" bIns="45720" rtlCol="0" anchor="t">
            <a:normAutofit fontScale="4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chemeClr val="tx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hlinkClick r:id="rId2"/>
              </a:rPr>
              <a:t>https://www.becker.com/blog/career/cpa-salary-insights#:~:text=CPA%20salary%20vs%20non%2DCPA,of%20$59%2C428%E2%81%B7%20in%202023</a:t>
            </a:r>
            <a:r>
              <a:rPr lang="en-US" b="0" dirty="0"/>
              <a:t>.</a:t>
            </a:r>
          </a:p>
          <a:p>
            <a:endParaRPr lang="en-US" b="0" dirty="0"/>
          </a:p>
        </p:txBody>
      </p:sp>
      <p:sp>
        <p:nvSpPr>
          <p:cNvPr id="4" name="TextBox 3">
            <a:extLst>
              <a:ext uri="{FF2B5EF4-FFF2-40B4-BE49-F238E27FC236}">
                <a16:creationId xmlns:a16="http://schemas.microsoft.com/office/drawing/2014/main" id="{DD3D3FC4-E419-45B2-B341-9E19E21F1701}"/>
              </a:ext>
            </a:extLst>
          </p:cNvPr>
          <p:cNvSpPr txBox="1"/>
          <p:nvPr/>
        </p:nvSpPr>
        <p:spPr>
          <a:xfrm>
            <a:off x="5359078" y="6976674"/>
            <a:ext cx="6832922" cy="230832"/>
          </a:xfrm>
          <a:prstGeom prst="rect">
            <a:avLst/>
          </a:prstGeom>
          <a:noFill/>
        </p:spPr>
        <p:txBody>
          <a:bodyPr wrap="square" rtlCol="0">
            <a:spAutoFit/>
          </a:bodyPr>
          <a:lstStyle/>
          <a:p>
            <a:r>
              <a:rPr lang="en-US" sz="900">
                <a:hlinkClick r:id="rId3" tooltip="https://www.mynextmove.org/profile/summary/21-1012.00"/>
              </a:rPr>
              <a:t>This Photo</a:t>
            </a:r>
            <a:r>
              <a:rPr lang="en-US" sz="900"/>
              <a:t> by Unknown Author is licensed under </a:t>
            </a:r>
            <a:r>
              <a:rPr lang="en-US" sz="900">
                <a:hlinkClick r:id="rId4" tooltip="https://creativecommons.org/licenses/by/3.0/"/>
              </a:rPr>
              <a:t>CC BY</a:t>
            </a:r>
            <a:endParaRPr lang="en-US" sz="900"/>
          </a:p>
        </p:txBody>
      </p:sp>
      <p:sp>
        <p:nvSpPr>
          <p:cNvPr id="11" name="Text Placeholder 6">
            <a:extLst>
              <a:ext uri="{FF2B5EF4-FFF2-40B4-BE49-F238E27FC236}">
                <a16:creationId xmlns:a16="http://schemas.microsoft.com/office/drawing/2014/main" id="{5F988D56-CE87-4208-8B13-8A74D7D9D1DC}"/>
              </a:ext>
            </a:extLst>
          </p:cNvPr>
          <p:cNvSpPr txBox="1">
            <a:spLocks/>
          </p:cNvSpPr>
          <p:nvPr/>
        </p:nvSpPr>
        <p:spPr>
          <a:xfrm>
            <a:off x="253678" y="3930703"/>
            <a:ext cx="4106050" cy="498821"/>
          </a:xfrm>
          <a:prstGeom prst="rect">
            <a:avLst/>
          </a:prstGeom>
        </p:spPr>
        <p:txBody>
          <a:bodyPr vert="horz" lIns="0" tIns="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chemeClr val="tx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Non-CPA</a:t>
            </a:r>
          </a:p>
        </p:txBody>
      </p:sp>
      <p:pic>
        <p:nvPicPr>
          <p:cNvPr id="12" name="Picture 11" descr="Accountant Images – Browse 1,016,512 Stock Photos, Vectors, and Video |  Adobe Stock">
            <a:extLst>
              <a:ext uri="{FF2B5EF4-FFF2-40B4-BE49-F238E27FC236}">
                <a16:creationId xmlns:a16="http://schemas.microsoft.com/office/drawing/2014/main" id="{E832E90C-BB70-42FB-A467-F807493FAF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0096" y="3429000"/>
            <a:ext cx="7421904"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968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title="Decorative"/>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flipH="1">
            <a:off x="0" y="0"/>
            <a:ext cx="12192000" cy="6858000"/>
          </a:xfrm>
        </p:spPr>
      </p:pic>
      <p:sp>
        <p:nvSpPr>
          <p:cNvPr id="3" name="Text Placeholder 2"/>
          <p:cNvSpPr>
            <a:spLocks noGrp="1"/>
          </p:cNvSpPr>
          <p:nvPr>
            <p:ph type="body" sz="quarter" idx="14"/>
          </p:nvPr>
        </p:nvSpPr>
        <p:spPr>
          <a:xfrm>
            <a:off x="4338735" y="3665204"/>
            <a:ext cx="7853265" cy="2196780"/>
          </a:xfrm>
        </p:spPr>
        <p:txBody>
          <a:bodyPr/>
          <a:lstStyle/>
          <a:p>
            <a:r>
              <a:rPr lang="en-US" dirty="0"/>
              <a:t>CPA Testing and Licensing Eligibility</a:t>
            </a:r>
          </a:p>
        </p:txBody>
      </p:sp>
      <p:sp>
        <p:nvSpPr>
          <p:cNvPr id="2" name="Title 1">
            <a:extLst>
              <a:ext uri="{FF2B5EF4-FFF2-40B4-BE49-F238E27FC236}">
                <a16:creationId xmlns:a16="http://schemas.microsoft.com/office/drawing/2014/main" id="{93CF8A26-1621-4E73-86DB-631C377CD1FB}"/>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sz="1600" dirty="0">
                <a:solidFill>
                  <a:schemeClr val="bg1"/>
                </a:solidFill>
              </a:rPr>
              <a:t>28</a:t>
            </a:r>
          </a:p>
        </p:txBody>
      </p:sp>
    </p:spTree>
    <p:extLst>
      <p:ext uri="{BB962C8B-B14F-4D97-AF65-F5344CB8AC3E}">
        <p14:creationId xmlns:p14="http://schemas.microsoft.com/office/powerpoint/2010/main" val="1237258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328828A-DDDF-49B3-933D-A1F1492F798F}"/>
              </a:ext>
            </a:extLst>
          </p:cNvPr>
          <p:cNvSpPr>
            <a:spLocks noGrp="1"/>
          </p:cNvSpPr>
          <p:nvPr>
            <p:ph type="title"/>
          </p:nvPr>
        </p:nvSpPr>
        <p:spPr/>
        <p:txBody>
          <a:bodyPr/>
          <a:lstStyle/>
          <a:p>
            <a:r>
              <a:rPr lang="en-US" dirty="0"/>
              <a:t>CPA Exam</a:t>
            </a:r>
          </a:p>
        </p:txBody>
      </p:sp>
      <p:sp>
        <p:nvSpPr>
          <p:cNvPr id="11" name="Text Placeholder 10">
            <a:extLst>
              <a:ext uri="{FF2B5EF4-FFF2-40B4-BE49-F238E27FC236}">
                <a16:creationId xmlns:a16="http://schemas.microsoft.com/office/drawing/2014/main" id="{A703CD22-5CDD-4C75-86D9-9F514DF64968}"/>
              </a:ext>
            </a:extLst>
          </p:cNvPr>
          <p:cNvSpPr>
            <a:spLocks noGrp="1"/>
          </p:cNvSpPr>
          <p:nvPr>
            <p:ph type="body" sz="quarter" idx="12"/>
          </p:nvPr>
        </p:nvSpPr>
        <p:spPr/>
        <p:txBody>
          <a:bodyPr/>
          <a:lstStyle/>
          <a:p>
            <a:r>
              <a:rPr lang="en-US" dirty="0"/>
              <a:t>When can I start testing?</a:t>
            </a:r>
          </a:p>
        </p:txBody>
      </p:sp>
      <p:sp>
        <p:nvSpPr>
          <p:cNvPr id="12" name="Text Placeholder 11">
            <a:extLst>
              <a:ext uri="{FF2B5EF4-FFF2-40B4-BE49-F238E27FC236}">
                <a16:creationId xmlns:a16="http://schemas.microsoft.com/office/drawing/2014/main" id="{DED270FF-D7B2-4FBE-A512-F0B7047F8277}"/>
              </a:ext>
            </a:extLst>
          </p:cNvPr>
          <p:cNvSpPr>
            <a:spLocks noGrp="1"/>
          </p:cNvSpPr>
          <p:nvPr>
            <p:ph type="body" sz="quarter" idx="11"/>
          </p:nvPr>
        </p:nvSpPr>
        <p:spPr>
          <a:xfrm>
            <a:off x="6096000" y="652175"/>
            <a:ext cx="6024465" cy="6092889"/>
          </a:xfrm>
        </p:spPr>
        <p:txBody>
          <a:bodyPr/>
          <a:lstStyle/>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Complete the electronic fingerprint process</a:t>
            </a:r>
          </a:p>
          <a:p>
            <a:endParaRPr lang="en-US" sz="1800" dirty="0"/>
          </a:p>
          <a:p>
            <a:pPr marL="285750" indent="-285750">
              <a:buFont typeface="Arial" panose="020B0604020202020204" pitchFamily="34" charset="0"/>
              <a:buChar char="•"/>
            </a:pPr>
            <a:r>
              <a:rPr lang="en-US" sz="1800" dirty="0"/>
              <a:t>Hold a baccalaureate or higher  </a:t>
            </a:r>
          </a:p>
          <a:p>
            <a:endParaRPr lang="en-US" sz="1800" dirty="0"/>
          </a:p>
          <a:p>
            <a:pPr marL="285750" indent="-285750">
              <a:buFont typeface="Arial" panose="020B0604020202020204" pitchFamily="34" charset="0"/>
              <a:buChar char="•"/>
            </a:pPr>
            <a:r>
              <a:rPr lang="en-US" sz="1800" dirty="0"/>
              <a:t>Complete 120 semester hours </a:t>
            </a:r>
          </a:p>
          <a:p>
            <a:endParaRPr lang="en-US" sz="1800" dirty="0"/>
          </a:p>
          <a:p>
            <a:pPr marL="285750" indent="-285750">
              <a:buFont typeface="Arial" panose="020B0604020202020204" pitchFamily="34" charset="0"/>
              <a:buChar char="•"/>
            </a:pPr>
            <a:r>
              <a:rPr lang="en-US" sz="1800" dirty="0"/>
              <a:t>Complete 21 hours of upper level accounting</a:t>
            </a:r>
          </a:p>
          <a:p>
            <a:endParaRPr lang="en-US" sz="1800" dirty="0"/>
          </a:p>
          <a:p>
            <a:pPr marL="285750" indent="-285750">
              <a:buFont typeface="Arial" panose="020B0604020202020204" pitchFamily="34" charset="0"/>
              <a:buChar char="•"/>
            </a:pPr>
            <a:r>
              <a:rPr lang="en-US" sz="1800" dirty="0"/>
              <a:t>Complete 24 hours of upper level related business courses</a:t>
            </a:r>
          </a:p>
          <a:p>
            <a:endParaRPr lang="en-US" sz="1800" dirty="0"/>
          </a:p>
          <a:p>
            <a:pPr marL="285750" indent="-285750">
              <a:buFont typeface="Arial" panose="020B0604020202020204" pitchFamily="34" charset="0"/>
              <a:buChar char="•"/>
            </a:pPr>
            <a:r>
              <a:rPr lang="en-US" sz="1800" dirty="0"/>
              <a:t> 2 hours of accounting communication within coursework</a:t>
            </a:r>
          </a:p>
          <a:p>
            <a:endParaRPr lang="en-US" sz="1800" dirty="0"/>
          </a:p>
          <a:p>
            <a:pPr marL="285750" indent="-285750">
              <a:buFont typeface="Arial" panose="020B0604020202020204" pitchFamily="34" charset="0"/>
              <a:buChar char="•"/>
            </a:pPr>
            <a:r>
              <a:rPr lang="en-US" sz="1800" dirty="0"/>
              <a:t>The first step to determine your eligibility to take the CPA exam is to submit an </a:t>
            </a:r>
            <a:r>
              <a:rPr lang="en-US" sz="1800" dirty="0">
                <a:hlinkClick r:id="rId2" tooltip="Aplication of Intent Info">
                  <a:extLst>
                    <a:ext uri="{A12FA001-AC4F-418D-AE19-62706E023703}">
                      <ahyp:hlinkClr xmlns:ahyp="http://schemas.microsoft.com/office/drawing/2018/hyperlinkcolor" val="tx"/>
                    </a:ext>
                  </a:extLst>
                </a:hlinkClick>
              </a:rPr>
              <a:t>Application of Intent</a:t>
            </a:r>
            <a:r>
              <a:rPr lang="en-US" sz="1800" dirty="0"/>
              <a:t>.</a:t>
            </a:r>
          </a:p>
          <a:p>
            <a:endParaRPr lang="en-US" dirty="0"/>
          </a:p>
        </p:txBody>
      </p:sp>
      <p:sp>
        <p:nvSpPr>
          <p:cNvPr id="15" name="Text Placeholder 11">
            <a:extLst>
              <a:ext uri="{FF2B5EF4-FFF2-40B4-BE49-F238E27FC236}">
                <a16:creationId xmlns:a16="http://schemas.microsoft.com/office/drawing/2014/main" id="{BA6C1720-8B8A-4E2E-86EA-4CC0457C60CF}"/>
              </a:ext>
            </a:extLst>
          </p:cNvPr>
          <p:cNvSpPr txBox="1">
            <a:spLocks/>
          </p:cNvSpPr>
          <p:nvPr/>
        </p:nvSpPr>
        <p:spPr>
          <a:xfrm>
            <a:off x="718820" y="3693955"/>
            <a:ext cx="5357957" cy="3164045"/>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400" b="0" i="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800" dirty="0"/>
              <a:t>Recent changes to state requirements allow for earlier testing.</a:t>
            </a:r>
          </a:p>
          <a:p>
            <a:endParaRPr lang="en-US" sz="1800" dirty="0"/>
          </a:p>
          <a:p>
            <a:pPr marL="285750" indent="-285750">
              <a:buFont typeface="Arial" panose="020B0604020202020204" pitchFamily="34" charset="0"/>
              <a:buChar char="•"/>
            </a:pPr>
            <a:r>
              <a:rPr lang="en-US" sz="1800" dirty="0"/>
              <a:t>Most ASU students can start testing after receiving their BBA in accounting. </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These are the “current” rules; in August 2026, new rules will change these requirements slightly.</a:t>
            </a:r>
            <a:endParaRPr lang="en-US" sz="2200" dirty="0"/>
          </a:p>
          <a:p>
            <a:endParaRPr lang="en-US" sz="1800" dirty="0"/>
          </a:p>
          <a:p>
            <a:pPr marL="285750" indent="-285750">
              <a:buFont typeface="Arial" panose="020B0604020202020204" pitchFamily="34" charset="0"/>
              <a:buChar char="•"/>
            </a:pPr>
            <a:endParaRPr lang="en-US" sz="1800" dirty="0"/>
          </a:p>
          <a:p>
            <a:r>
              <a:rPr lang="en-US" sz="1200" dirty="0">
                <a:hlinkClick r:id="rId3">
                  <a:extLst>
                    <a:ext uri="{A12FA001-AC4F-418D-AE19-62706E023703}">
                      <ahyp:hlinkClr xmlns:ahyp="http://schemas.microsoft.com/office/drawing/2018/hyperlinkcolor" val="tx"/>
                    </a:ext>
                  </a:extLst>
                </a:hlinkClick>
              </a:rPr>
              <a:t>https://www.tsbpa.texas.gov/exam-qualification/examination-requirements.html</a:t>
            </a:r>
            <a:endParaRPr lang="en-US" sz="1200" dirty="0"/>
          </a:p>
          <a:p>
            <a:pPr marL="285750" indent="-285750">
              <a:buFont typeface="Arial" panose="020B0604020202020204" pitchFamily="34" charset="0"/>
              <a:buChar char="•"/>
            </a:pPr>
            <a:endParaRPr lang="en-US" sz="1800" dirty="0"/>
          </a:p>
        </p:txBody>
      </p:sp>
      <p:sp>
        <p:nvSpPr>
          <p:cNvPr id="16" name="Title 9">
            <a:extLst>
              <a:ext uri="{FF2B5EF4-FFF2-40B4-BE49-F238E27FC236}">
                <a16:creationId xmlns:a16="http://schemas.microsoft.com/office/drawing/2014/main" id="{52A4F9FC-8428-41C3-9ED2-BA91267764BA}"/>
              </a:ext>
            </a:extLst>
          </p:cNvPr>
          <p:cNvSpPr txBox="1">
            <a:spLocks/>
          </p:cNvSpPr>
          <p:nvPr/>
        </p:nvSpPr>
        <p:spPr>
          <a:xfrm>
            <a:off x="6410131" y="47619"/>
            <a:ext cx="5291143" cy="697604"/>
          </a:xfrm>
          <a:prstGeom prst="rect">
            <a:avLst/>
          </a:prstGeom>
        </p:spPr>
        <p:txBody>
          <a:bodyPr vert="horz" lIns="0" tIns="45720" rIns="91440" bIns="45720" rtlCol="0" anchor="b">
            <a:normAutofit/>
          </a:bodyPr>
          <a:lstStyle>
            <a:lvl1pPr algn="l" defTabSz="914400" rtl="0" eaLnBrk="1" latinLnBrk="0" hangingPunct="1">
              <a:lnSpc>
                <a:spcPct val="90000"/>
              </a:lnSpc>
              <a:spcBef>
                <a:spcPct val="0"/>
              </a:spcBef>
              <a:buNone/>
              <a:defRPr sz="4400" b="1" i="0" kern="1200" spc="-150">
                <a:solidFill>
                  <a:schemeClr val="bg1"/>
                </a:solidFill>
                <a:latin typeface="+mj-lt"/>
                <a:ea typeface="+mj-ea"/>
                <a:cs typeface="Gill Sans" panose="020B0502020104020203" pitchFamily="34" charset="-79"/>
              </a:defRPr>
            </a:lvl1pPr>
          </a:lstStyle>
          <a:p>
            <a:r>
              <a:rPr lang="en-US" dirty="0"/>
              <a:t>Testing Requirements</a:t>
            </a:r>
          </a:p>
        </p:txBody>
      </p:sp>
    </p:spTree>
    <p:extLst>
      <p:ext uri="{BB962C8B-B14F-4D97-AF65-F5344CB8AC3E}">
        <p14:creationId xmlns:p14="http://schemas.microsoft.com/office/powerpoint/2010/main" val="1755007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D9B1ABF-3D86-38C6-0EEC-8C118379AE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488"/>
          <a:stretch>
            <a:fillRect/>
          </a:stretch>
        </p:blipFill>
        <p:spPr bwMode="auto">
          <a:xfrm>
            <a:off x="3175" y="4762"/>
            <a:ext cx="8561705" cy="6782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EC161DF-1B44-BD20-F0C3-7EBF14B414AB}"/>
              </a:ext>
            </a:extLst>
          </p:cNvPr>
          <p:cNvSpPr txBox="1"/>
          <p:nvPr/>
        </p:nvSpPr>
        <p:spPr>
          <a:xfrm>
            <a:off x="8392160" y="680720"/>
            <a:ext cx="3677920" cy="2246769"/>
          </a:xfrm>
          <a:prstGeom prst="rect">
            <a:avLst/>
          </a:prstGeom>
          <a:noFill/>
        </p:spPr>
        <p:txBody>
          <a:bodyPr wrap="square" rtlCol="0">
            <a:spAutoFit/>
          </a:bodyPr>
          <a:lstStyle/>
          <a:p>
            <a:r>
              <a:rPr lang="en-US" sz="2800" dirty="0"/>
              <a:t>Comparison of current testing requirements and new testing requirements (effective 8/1/26).</a:t>
            </a:r>
          </a:p>
        </p:txBody>
      </p:sp>
    </p:spTree>
    <p:extLst>
      <p:ext uri="{BB962C8B-B14F-4D97-AF65-F5344CB8AC3E}">
        <p14:creationId xmlns:p14="http://schemas.microsoft.com/office/powerpoint/2010/main" val="1108370576"/>
      </p:ext>
    </p:extLst>
  </p:cSld>
  <p:clrMapOvr>
    <a:masterClrMapping/>
  </p:clrMapOvr>
</p:sld>
</file>

<file path=ppt/theme/theme1.xml><?xml version="1.0" encoding="utf-8"?>
<a:theme xmlns:a="http://schemas.openxmlformats.org/drawingml/2006/main" name="Office Theme">
  <a:themeElements>
    <a:clrScheme name="Custom 26">
      <a:dk1>
        <a:srgbClr val="3F3F3F"/>
      </a:dk1>
      <a:lt1>
        <a:srgbClr val="FFFFFF"/>
      </a:lt1>
      <a:dk2>
        <a:srgbClr val="000000"/>
      </a:dk2>
      <a:lt2>
        <a:srgbClr val="A5A5A5"/>
      </a:lt2>
      <a:accent1>
        <a:srgbClr val="954F72"/>
      </a:accent1>
      <a:accent2>
        <a:srgbClr val="0F3955"/>
      </a:accent2>
      <a:accent3>
        <a:srgbClr val="BBC3CD"/>
      </a:accent3>
      <a:accent4>
        <a:srgbClr val="484848"/>
      </a:accent4>
      <a:accent5>
        <a:srgbClr val="1F1F26"/>
      </a:accent5>
      <a:accent6>
        <a:srgbClr val="F2CAA2"/>
      </a:accent6>
      <a:hlink>
        <a:srgbClr val="00194C"/>
      </a:hlink>
      <a:folHlink>
        <a:srgbClr val="954F72"/>
      </a:folHlink>
    </a:clrScheme>
    <a:fontScheme name="MSFT template">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T Template_Classic _Bold_Sophisticated_02_MS - v5" id="{0D41E119-70BC-460A-871B-170510AB4D35}" vid="{64C62F1B-F437-4409-9C0D-EDEE8FFAF9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8B52BE-6787-403E-A094-B18CEB016691}">
  <ds:schemaRefs>
    <ds:schemaRef ds:uri="http://schemas.microsoft.com/sharepoint/v3/contenttype/forms"/>
  </ds:schemaRefs>
</ds:datastoreItem>
</file>

<file path=customXml/itemProps2.xml><?xml version="1.0" encoding="utf-8"?>
<ds:datastoreItem xmlns:ds="http://schemas.openxmlformats.org/officeDocument/2006/customXml" ds:itemID="{D0FE9C68-0C22-4EEC-B457-063807029368}">
  <ds:schemaRefs>
    <ds:schemaRef ds:uri="http://schemas.microsoft.com/office/2006/documentManagement/type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terms/"/>
  </ds:schemaRefs>
</ds:datastoreItem>
</file>

<file path=customXml/itemProps3.xml><?xml version="1.0" encoding="utf-8"?>
<ds:datastoreItem xmlns:ds="http://schemas.openxmlformats.org/officeDocument/2006/customXml" ds:itemID="{A843D30A-FE5A-4A75-9AAA-C9B333E486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Classic bold sophisticated presentation</Template>
  <TotalTime>0</TotalTime>
  <Words>1685</Words>
  <Application>Microsoft Office PowerPoint</Application>
  <PresentationFormat>Widescreen</PresentationFormat>
  <Paragraphs>282</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Corbel</vt:lpstr>
      <vt:lpstr>Office Theme</vt:lpstr>
      <vt:lpstr>Angelo State Masters of Professional Accountancy</vt:lpstr>
      <vt:lpstr>Agenda </vt:lpstr>
      <vt:lpstr>28</vt:lpstr>
      <vt:lpstr>PowerPoint Presentation</vt:lpstr>
      <vt:lpstr>PowerPoint Presentation</vt:lpstr>
      <vt:lpstr>CPA vs Non-CPA</vt:lpstr>
      <vt:lpstr>28</vt:lpstr>
      <vt:lpstr>CPA Exam</vt:lpstr>
      <vt:lpstr>PowerPoint Presentation</vt:lpstr>
      <vt:lpstr>CPA Licensing</vt:lpstr>
      <vt:lpstr>150 Hour Licensing Path</vt:lpstr>
      <vt:lpstr>PowerPoint Presentation</vt:lpstr>
      <vt:lpstr>28</vt:lpstr>
      <vt:lpstr>Masters of Professional Accountancy (MPAc)</vt:lpstr>
      <vt:lpstr>Program Details</vt:lpstr>
      <vt:lpstr>Application Process</vt:lpstr>
      <vt:lpstr>Should I apply as….</vt:lpstr>
      <vt:lpstr>Required Courses</vt:lpstr>
      <vt:lpstr>28</vt:lpstr>
      <vt:lpstr>TBA Accounting Student Scholarship Program</vt:lpstr>
      <vt:lpstr>KEEP IN MIND</vt:lpstr>
      <vt:lpstr>Examination Fee Financial Aid Program</vt:lpstr>
      <vt:lpstr>28</vt:lpstr>
      <vt:lpstr>Application of Intent</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2024-09-04T17:17:06Z</dcterms:created>
  <dcterms:modified xsi:type="dcterms:W3CDTF">2026-02-27T17:54:41Z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_AdHocReviewCycleID">
    <vt:i4>-1454861261</vt:i4>
  </property>
  <property fmtid="{D5CDD505-2E9C-101B-9397-08002B2CF9AE}" pid="4" name="_NewReviewCycle">
    <vt:lpwstr/>
  </property>
  <property fmtid="{D5CDD505-2E9C-101B-9397-08002B2CF9AE}" pid="5" name="_PreviousAdHocReviewCycleID">
    <vt:i4>-250518214</vt:i4>
  </property>
</Properties>
</file>