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8"/>
  </p:notesMasterIdLst>
  <p:handoutMasterIdLst>
    <p:handoutMasterId r:id="rId29"/>
  </p:handoutMasterIdLst>
  <p:sldIdLst>
    <p:sldId id="2613" r:id="rId5"/>
    <p:sldId id="2596" r:id="rId6"/>
    <p:sldId id="2540" r:id="rId7"/>
    <p:sldId id="2608" r:id="rId8"/>
    <p:sldId id="2611" r:id="rId9"/>
    <p:sldId id="2610" r:id="rId10"/>
    <p:sldId id="2609" r:id="rId11"/>
    <p:sldId id="2612" r:id="rId12"/>
    <p:sldId id="2565" r:id="rId13"/>
    <p:sldId id="2560" r:id="rId14"/>
    <p:sldId id="2567" r:id="rId15"/>
    <p:sldId id="2598" r:id="rId16"/>
    <p:sldId id="2597" r:id="rId17"/>
    <p:sldId id="2600" r:id="rId18"/>
    <p:sldId id="2599" r:id="rId19"/>
    <p:sldId id="2601" r:id="rId20"/>
    <p:sldId id="2584" r:id="rId21"/>
    <p:sldId id="2571" r:id="rId22"/>
    <p:sldId id="2602" r:id="rId23"/>
    <p:sldId id="2604" r:id="rId24"/>
    <p:sldId id="2606" r:id="rId25"/>
    <p:sldId id="2605" r:id="rId26"/>
    <p:sldId id="260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54F72"/>
    <a:srgbClr val="5DAAB0"/>
    <a:srgbClr val="418287"/>
    <a:srgbClr val="AAD3D6"/>
    <a:srgbClr val="3B7579"/>
    <a:srgbClr val="0F3955"/>
    <a:srgbClr val="DFE3E9"/>
    <a:srgbClr val="1F1F26"/>
    <a:srgbClr val="D6D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38" autoAdjust="0"/>
  </p:normalViewPr>
  <p:slideViewPr>
    <p:cSldViewPr snapToGrid="0" snapToObjects="1" showGuides="1">
      <p:cViewPr varScale="1">
        <p:scale>
          <a:sx n="88" d="100"/>
          <a:sy n="88" d="100"/>
        </p:scale>
        <p:origin x="451" y="67"/>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9/26/2024</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9/26/2024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9.xml"/><Relationship Id="rId4" Type="http://schemas.openxmlformats.org/officeDocument/2006/relationships/hyperlink" Target="https://www.angelo.edu/academics/programs/accounting-mpa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applytexas.org/" TargetMode="External"/><Relationship Id="rId1" Type="http://schemas.openxmlformats.org/officeDocument/2006/relationships/slideLayout" Target="../slideLayouts/slideLayout28.xml"/><Relationship Id="rId5" Type="http://schemas.openxmlformats.org/officeDocument/2006/relationships/hyperlink" Target="https://creativecommons.org/licenses/by/3.0/" TargetMode="External"/><Relationship Id="rId4" Type="http://schemas.openxmlformats.org/officeDocument/2006/relationships/hyperlink" Target="https://www.mynextmove.org/profile/summary/21-1012.0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descargas.pntic.mec.es/recursos_educativos/It_didac/Leng_ESO/2/09/04_humanisticos/el_ensayo.html" TargetMode="External"/><Relationship Id="rId2" Type="http://schemas.openxmlformats.org/officeDocument/2006/relationships/image" Target="../media/image19.jpg"/><Relationship Id="rId1" Type="http://schemas.openxmlformats.org/officeDocument/2006/relationships/slideLayout" Target="../slideLayouts/slideLayout19.xml"/><Relationship Id="rId5" Type="http://schemas.openxmlformats.org/officeDocument/2006/relationships/hyperlink" Target="https://www.solaresearch.org/2019/12/journal-of-learning-analytics-jla-volume-6-issue-3-now-available/" TargetMode="Externa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sbpa.texas.gov/exam-qualification/examination-requirements.html" TargetMode="External"/><Relationship Id="rId2" Type="http://schemas.openxmlformats.org/officeDocument/2006/relationships/hyperlink" Target="https://www.tsbpa.texas.gov/forms/individuals-wo-uniform.html" TargetMode="Externa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sbpa.texas.gov/exam-qualification/certification-requirements.html" TargetMode="External"/><Relationship Id="rId2" Type="http://schemas.openxmlformats.org/officeDocument/2006/relationships/hyperlink" Target="http://texreg.sos.state.tx.us/public/readtac$ext.TacPage?sl=R&amp;app=9&amp;p_dir=&amp;p_rloc=&amp;p_tloc=&amp;p_ploc=&amp;pg=1&amp;p_tac=&amp;ti=22&amp;pt=22&amp;ch=511&amp;rl=122" TargetMode="Externa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hyperlink" Target="https://www.angelo.edu/admissions-and-aid/paying-for-college/office-of-financial-aid-and-scholarships/" TargetMode="External"/><Relationship Id="rId1" Type="http://schemas.openxmlformats.org/officeDocument/2006/relationships/slideLayout" Target="../slideLayouts/slideLayout4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microsoft.com/office/2007/relationships/hdphoto" Target="../media/hdphoto1.wdp"/><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www.peoplematters.in/news/online-recruitment-solutions/accounting-finance-sees-highest-hiring-in-jan-report-24652" TargetMode="External"/><Relationship Id="rId2" Type="http://schemas.openxmlformats.org/officeDocument/2006/relationships/image" Target="../media/image28.jpg"/><Relationship Id="rId1" Type="http://schemas.openxmlformats.org/officeDocument/2006/relationships/slideLayout" Target="../slideLayouts/slideLayout28.xml"/><Relationship Id="rId4" Type="http://schemas.openxmlformats.org/officeDocument/2006/relationships/hyperlink" Target="https://www.tsbpa.texas.gov/scholarship/applications-who-can-apply.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sbpa.texas.gov/exam-qualification/applications-application-of-intent.html" TargetMode="External"/><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imageslive.co.uk/free_stock_image/desk-still-life-jpg" TargetMode="External"/><Relationship Id="rId2" Type="http://schemas.openxmlformats.org/officeDocument/2006/relationships/image" Target="../media/image31.jpg"/><Relationship Id="rId1" Type="http://schemas.openxmlformats.org/officeDocument/2006/relationships/slideLayout" Target="../slideLayouts/slideLayout32.xml"/><Relationship Id="rId4"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hyperlink" Target="https://www.mynextmove.org/profile/summary/21-1012.00" TargetMode="External"/><Relationship Id="rId2" Type="http://schemas.openxmlformats.org/officeDocument/2006/relationships/hyperlink" Target="https://www.becker.com/blog/career/cpa-salary-insights#:~:text=CPA%20salary%20vs%20non%2DCPA,of%20$59%2C428%E2%81%B7%20in%202023" TargetMode="External"/><Relationship Id="rId1" Type="http://schemas.openxmlformats.org/officeDocument/2006/relationships/slideLayout" Target="../slideLayouts/slideLayout28.xml"/><Relationship Id="rId5" Type="http://schemas.openxmlformats.org/officeDocument/2006/relationships/image" Target="../media/image13.jpeg"/><Relationship Id="rId4" Type="http://schemas.openxmlformats.org/officeDocument/2006/relationships/hyperlink" Target="https://creativecommons.org/licenses/by/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hyperlink" Target="https://www.angelo.edu/map/?Mayer%20Administration%20Building" TargetMode="External"/><Relationship Id="rId2" Type="http://schemas.openxmlformats.org/officeDocument/2006/relationships/hyperlink" Target="mailto:graduate.studies@angelo.edu" TargetMode="External"/><Relationship Id="rId1" Type="http://schemas.openxmlformats.org/officeDocument/2006/relationships/slideLayout" Target="../slideLayouts/slideLayout2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s://www.angelo.edu/academics/programs/accounting-mpa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027" name="Picture 3" descr="39c543ee-4d7c-4f43-b7e2-37f147ba4d32@namprd12">
            <a:extLst>
              <a:ext uri="{FF2B5EF4-FFF2-40B4-BE49-F238E27FC236}">
                <a16:creationId xmlns:a16="http://schemas.microsoft.com/office/drawing/2014/main" id="{BE7FCD18-5931-4045-B9B1-6AF7FA3FA1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553" y="885412"/>
            <a:ext cx="2480826" cy="186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261252" y="791001"/>
            <a:ext cx="7646126" cy="3098032"/>
          </a:xfrm>
        </p:spPr>
        <p:txBody>
          <a:bodyPr>
            <a:normAutofit fontScale="92500" lnSpcReduction="10000"/>
          </a:bodyPr>
          <a:lstStyle/>
          <a:p>
            <a:pPr marL="342900" indent="-342900">
              <a:buFont typeface="Arial" panose="020B0604020202020204" pitchFamily="34" charset="0"/>
              <a:buChar char="•"/>
            </a:pPr>
            <a:r>
              <a:rPr lang="en-US" sz="2000" dirty="0">
                <a:solidFill>
                  <a:schemeClr val="bg1"/>
                </a:solidFill>
              </a:rPr>
              <a:t>CPA, SR Instructor and Director for </a:t>
            </a:r>
            <a:r>
              <a:rPr lang="en-US" sz="2000" dirty="0" err="1">
                <a:solidFill>
                  <a:schemeClr val="bg1"/>
                </a:solidFill>
              </a:rPr>
              <a:t>MPAc</a:t>
            </a:r>
            <a:r>
              <a:rPr lang="en-US" sz="2000" dirty="0">
                <a:solidFill>
                  <a:schemeClr val="bg1"/>
                </a:solidFill>
              </a:rPr>
              <a:t> Program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Public accounting experience as an auditor at RSM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Industry experience as accountant for mortgage company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Graduated from ASU in 2012 with a BBA in accounting and </a:t>
            </a:r>
            <a:r>
              <a:rPr lang="en-US" sz="2000" dirty="0" err="1">
                <a:solidFill>
                  <a:schemeClr val="bg1"/>
                </a:solidFill>
              </a:rPr>
              <a:t>MPAc</a:t>
            </a:r>
            <a:endParaRPr lang="en-US" sz="2000" dirty="0">
              <a:solidFill>
                <a:schemeClr val="bg1"/>
              </a:solidFill>
            </a:endParaRPr>
          </a:p>
          <a:p>
            <a:endParaRPr lang="en-US" sz="2000" dirty="0">
              <a:solidFill>
                <a:schemeClr val="bg1"/>
              </a:solidFill>
            </a:endParaRPr>
          </a:p>
          <a:p>
            <a:r>
              <a:rPr lang="en-US" sz="3200" dirty="0">
                <a:solidFill>
                  <a:schemeClr val="bg1"/>
                </a:solidFill>
              </a:rPr>
              <a:t>Fun Fact – </a:t>
            </a:r>
            <a:r>
              <a:rPr lang="en-US" sz="3200" dirty="0" err="1">
                <a:solidFill>
                  <a:schemeClr val="bg1"/>
                </a:solidFill>
              </a:rPr>
              <a:t>Mrs</a:t>
            </a:r>
            <a:r>
              <a:rPr lang="en-US" sz="3200" dirty="0">
                <a:solidFill>
                  <a:schemeClr val="bg1"/>
                </a:solidFill>
              </a:rPr>
              <a:t> Golden Loves </a:t>
            </a:r>
            <a:r>
              <a:rPr lang="en-US" sz="3200">
                <a:solidFill>
                  <a:schemeClr val="bg1"/>
                </a:solidFill>
              </a:rPr>
              <a:t>to Run!</a:t>
            </a:r>
            <a:endParaRPr lang="en-US" sz="3200" dirty="0">
              <a:solidFill>
                <a:schemeClr val="bg1"/>
              </a:solidFill>
            </a:endParaRPr>
          </a:p>
          <a:p>
            <a:pPr marL="342900" indent="-342900">
              <a:buFont typeface="Arial" panose="020B0604020202020204" pitchFamily="34" charset="0"/>
              <a:buChar char="•"/>
            </a:pPr>
            <a:r>
              <a:rPr lang="en-US" sz="2000" dirty="0">
                <a:solidFill>
                  <a:schemeClr val="bg1"/>
                </a:solidFill>
              </a:rPr>
              <a:t>While at ASU, was a member of the Women’s Track Team</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She still loves to run and now runs with her kids</a:t>
            </a:r>
          </a:p>
        </p:txBody>
      </p:sp>
      <p:pic>
        <p:nvPicPr>
          <p:cNvPr id="1028" name="Picture 4" descr="9c6776ca-5323-4ba3-8847-47c33cbcf5f2@namprd12">
            <a:extLst>
              <a:ext uri="{FF2B5EF4-FFF2-40B4-BE49-F238E27FC236}">
                <a16:creationId xmlns:a16="http://schemas.microsoft.com/office/drawing/2014/main" id="{CDD40728-D579-4BA3-BD23-00A8BA1A4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174633" y="4122828"/>
            <a:ext cx="3017367" cy="273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ad3fa15f-61f6-4808-87db-f63d269244b9@namprd12">
            <a:extLst>
              <a:ext uri="{FF2B5EF4-FFF2-40B4-BE49-F238E27FC236}">
                <a16:creationId xmlns:a16="http://schemas.microsoft.com/office/drawing/2014/main" id="{64744458-5637-4A5D-AFB8-A192DE7B6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9676" y="235130"/>
            <a:ext cx="2878153" cy="298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6f2bc4e0-2fa8-4d0b-b327-e3937b4670ba@namprd12">
            <a:extLst>
              <a:ext uri="{FF2B5EF4-FFF2-40B4-BE49-F238E27FC236}">
                <a16:creationId xmlns:a16="http://schemas.microsoft.com/office/drawing/2014/main" id="{036CBBA9-D499-43D6-93AD-7C7E5A3685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961" y="4328520"/>
            <a:ext cx="2300754" cy="232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109e53ea-c094-4ad5-92ff-fa55ce793393@namprd12">
            <a:extLst>
              <a:ext uri="{FF2B5EF4-FFF2-40B4-BE49-F238E27FC236}">
                <a16:creationId xmlns:a16="http://schemas.microsoft.com/office/drawing/2014/main" id="{F7C4F8B8-CF58-4AC3-A2EA-27886EE65D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4209" b="4284"/>
          <a:stretch/>
        </p:blipFill>
        <p:spPr bwMode="auto">
          <a:xfrm>
            <a:off x="6681696" y="4328520"/>
            <a:ext cx="1878521" cy="252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2199bbd7-3abf-45fa-8a36-c9b09b919de4@namprd12">
            <a:extLst>
              <a:ext uri="{FF2B5EF4-FFF2-40B4-BE49-F238E27FC236}">
                <a16:creationId xmlns:a16="http://schemas.microsoft.com/office/drawing/2014/main" id="{2FB8A637-9849-4E74-BCD5-DD947529AF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956" y="2924331"/>
            <a:ext cx="2483558" cy="188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98a68266-b6cf-4fde-a099-3e2c5664cdbe@namprd12">
            <a:extLst>
              <a:ext uri="{FF2B5EF4-FFF2-40B4-BE49-F238E27FC236}">
                <a16:creationId xmlns:a16="http://schemas.microsoft.com/office/drawing/2014/main" id="{AA2D8300-3B5A-4F51-8FB9-BD8B4E5B0C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6453" y="3865112"/>
            <a:ext cx="2483557" cy="182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67E4D6F-4C2C-45D8-A629-FE3B43F60C72}"/>
              </a:ext>
            </a:extLst>
          </p:cNvPr>
          <p:cNvSpPr/>
          <p:nvPr/>
        </p:nvSpPr>
        <p:spPr>
          <a:xfrm>
            <a:off x="261252" y="206226"/>
            <a:ext cx="8026714" cy="584775"/>
          </a:xfrm>
          <a:prstGeom prst="rect">
            <a:avLst/>
          </a:prstGeom>
          <a:solidFill>
            <a:schemeClr val="accent1">
              <a:lumMod val="75000"/>
            </a:schemeClr>
          </a:solidFill>
        </p:spPr>
        <p:txBody>
          <a:bodyPr wrap="square">
            <a:spAutoFit/>
          </a:bodyPr>
          <a:lstStyle/>
          <a:p>
            <a:pPr algn="ctr"/>
            <a:r>
              <a:rPr lang="en-US" sz="3200" b="1" dirty="0">
                <a:solidFill>
                  <a:schemeClr val="bg1"/>
                </a:solidFill>
              </a:rPr>
              <a:t>Bio Information for Mrs. Cathryn Golden</a:t>
            </a:r>
          </a:p>
        </p:txBody>
      </p:sp>
      <p:pic>
        <p:nvPicPr>
          <p:cNvPr id="1033" name="Picture 9" descr="03f71eb7-a30b-4b03-ba7d-ac374f1a84d8@namprd12">
            <a:extLst>
              <a:ext uri="{FF2B5EF4-FFF2-40B4-BE49-F238E27FC236}">
                <a16:creationId xmlns:a16="http://schemas.microsoft.com/office/drawing/2014/main" id="{29422486-572E-42BF-A070-D161F17F6C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3801063"/>
            <a:ext cx="2266584" cy="305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960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B7579"/>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solidFill>
            <a:srgbClr val="954F72"/>
          </a:solidFill>
        </p:spPr>
        <p:txBody>
          <a:bodyPr/>
          <a:lstStyle/>
          <a:p>
            <a:r>
              <a:rPr lang="en-US" dirty="0"/>
              <a:t>Program Details</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p:txBody>
          <a:bodyPr>
            <a:normAutofit/>
          </a:bodyPr>
          <a:lstStyle/>
          <a:p>
            <a:r>
              <a:rPr lang="en-US" sz="2000" dirty="0"/>
              <a:t>Admissions Requirements</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4252921" y="3009314"/>
            <a:ext cx="3686159" cy="3044825"/>
          </a:xfrm>
        </p:spPr>
        <p:txBody>
          <a:bodyPr>
            <a:normAutofit fontScale="92500" lnSpcReduction="10000"/>
          </a:bodyPr>
          <a:lstStyle/>
          <a:p>
            <a:r>
              <a:rPr lang="en-US" sz="1600" dirty="0"/>
              <a:t>Hold an overall GPA of 2.5 or better.</a:t>
            </a:r>
          </a:p>
          <a:p>
            <a:r>
              <a:rPr lang="en-US" sz="1600" dirty="0"/>
              <a:t>Complete Financial Accounting and Reporting sequence with course average of 2.5 or better. No grade lower than a C.</a:t>
            </a:r>
          </a:p>
          <a:p>
            <a:r>
              <a:rPr lang="en-US" sz="1600" dirty="0"/>
              <a:t>Meet GMAT formula</a:t>
            </a:r>
          </a:p>
          <a:p>
            <a:pPr lvl="1"/>
            <a:r>
              <a:rPr lang="en-US" sz="1400" dirty="0"/>
              <a:t>GPA * 200 + GMAT &gt;/= 1,050</a:t>
            </a:r>
          </a:p>
          <a:p>
            <a:pPr lvl="1"/>
            <a:r>
              <a:rPr lang="en-US" sz="1400" dirty="0"/>
              <a:t>Minimum score of 430</a:t>
            </a:r>
          </a:p>
          <a:p>
            <a:pPr lvl="1"/>
            <a:r>
              <a:rPr lang="en-US" sz="1400" dirty="0"/>
              <a:t>GMAT is waived for overall GPAs &gt;/= 3.25</a:t>
            </a:r>
          </a:p>
          <a:p>
            <a:r>
              <a:rPr lang="en-US" sz="1600" dirty="0"/>
              <a:t>Leveling courses</a:t>
            </a:r>
          </a:p>
          <a:p>
            <a:pPr lvl="1"/>
            <a:r>
              <a:rPr lang="en-US" sz="1400" dirty="0"/>
              <a:t>Typically only applicable for applicants whose undergraduate degree is not in accounting or is international </a:t>
            </a:r>
          </a:p>
        </p:txBody>
      </p:sp>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p:pic>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sp>
        <p:nvSpPr>
          <p:cNvPr id="7" name="Text Placeholder 8">
            <a:extLst>
              <a:ext uri="{FF2B5EF4-FFF2-40B4-BE49-F238E27FC236}">
                <a16:creationId xmlns:a16="http://schemas.microsoft.com/office/drawing/2014/main" id="{A382A406-37A6-461A-81F2-5A7310549EF7}"/>
              </a:ext>
            </a:extLst>
          </p:cNvPr>
          <p:cNvSpPr txBox="1">
            <a:spLocks/>
          </p:cNvSpPr>
          <p:nvPr/>
        </p:nvSpPr>
        <p:spPr>
          <a:xfrm>
            <a:off x="4252920" y="6185945"/>
            <a:ext cx="3686025" cy="382749"/>
          </a:xfrm>
          <a:prstGeom prst="rect">
            <a:avLst/>
          </a:prstGeom>
        </p:spPr>
        <p:txBody>
          <a:bodyPr vert="horz" lIns="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bg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hlinkClick r:id="rId4">
                  <a:extLst>
                    <a:ext uri="{A12FA001-AC4F-418D-AE19-62706E023703}">
                      <ahyp:hlinkClr xmlns:ahyp="http://schemas.microsoft.com/office/drawing/2018/hyperlinkcolor" val="tx"/>
                    </a:ext>
                  </a:extLst>
                </a:hlinkClick>
              </a:rPr>
              <a:t>https://www.angelo.edu/academics/programs/accounting-mpac/</a:t>
            </a:r>
            <a:endParaRPr lang="en-US" sz="1000" dirty="0"/>
          </a:p>
        </p:txBody>
      </p:sp>
    </p:spTree>
    <p:extLst>
      <p:ext uri="{BB962C8B-B14F-4D97-AF65-F5344CB8AC3E}">
        <p14:creationId xmlns:p14="http://schemas.microsoft.com/office/powerpoint/2010/main" val="288594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r>
              <a:rPr lang="en-US" dirty="0"/>
              <a:t>Application Process</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327841"/>
            <a:ext cx="6121722" cy="382749"/>
          </a:xfrm>
        </p:spPr>
        <p:txBody>
          <a:bodyPr/>
          <a:lstStyle/>
          <a:p>
            <a:r>
              <a:rPr lang="en-US" dirty="0"/>
              <a:t>Application Deadlines</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710590"/>
            <a:ext cx="6121722" cy="1397178"/>
          </a:xfrm>
        </p:spPr>
        <p:txBody>
          <a:bodyPr>
            <a:normAutofit/>
          </a:bodyPr>
          <a:lstStyle/>
          <a:p>
            <a:r>
              <a:rPr lang="en-US" sz="1800" dirty="0"/>
              <a:t>Spring Admission: December 1</a:t>
            </a:r>
          </a:p>
          <a:p>
            <a:r>
              <a:rPr lang="en-US" sz="1800" dirty="0"/>
              <a:t>Fall Admission: July 15</a:t>
            </a:r>
          </a:p>
          <a:p>
            <a:r>
              <a:rPr lang="en-US" sz="1800" dirty="0"/>
              <a:t>Summer Admission: May 1</a:t>
            </a:r>
          </a:p>
        </p:txBody>
      </p:sp>
      <p:sp>
        <p:nvSpPr>
          <p:cNvPr id="9" name="Text Placeholder 8"/>
          <p:cNvSpPr>
            <a:spLocks noGrp="1"/>
          </p:cNvSpPr>
          <p:nvPr>
            <p:ph type="body" sz="quarter" idx="16"/>
          </p:nvPr>
        </p:nvSpPr>
        <p:spPr>
          <a:xfrm>
            <a:off x="838200" y="3910971"/>
            <a:ext cx="3085618" cy="2630756"/>
          </a:xfrm>
        </p:spPr>
        <p:txBody>
          <a:bodyPr>
            <a:normAutofit/>
          </a:bodyPr>
          <a:lstStyle/>
          <a:p>
            <a:r>
              <a:rPr lang="en-US" dirty="0"/>
              <a:t>Application package includes</a:t>
            </a:r>
          </a:p>
          <a:p>
            <a:pPr marL="800100" lvl="1" indent="-342900">
              <a:buFont typeface="Arial" panose="020B0604020202020204" pitchFamily="34" charset="0"/>
              <a:buChar char="•"/>
            </a:pPr>
            <a:r>
              <a:rPr lang="en-US" sz="1600" dirty="0"/>
              <a:t>Transcript</a:t>
            </a:r>
          </a:p>
          <a:p>
            <a:pPr marL="800100" lvl="1" indent="-342900">
              <a:buFont typeface="Arial" panose="020B0604020202020204" pitchFamily="34" charset="0"/>
              <a:buChar char="•"/>
            </a:pPr>
            <a:r>
              <a:rPr lang="en-US" sz="1600" dirty="0"/>
              <a:t>Apply Texas application</a:t>
            </a:r>
          </a:p>
          <a:p>
            <a:pPr marL="800100" lvl="1" indent="-342900">
              <a:buFont typeface="Arial" panose="020B0604020202020204" pitchFamily="34" charset="0"/>
              <a:buChar char="•"/>
            </a:pPr>
            <a:r>
              <a:rPr lang="en-US" sz="1600" dirty="0"/>
              <a:t>GMAT score (if required)</a:t>
            </a:r>
          </a:p>
          <a:p>
            <a:pPr marL="800100" lvl="1" indent="-342900">
              <a:buFont typeface="Arial" panose="020B0604020202020204" pitchFamily="34" charset="0"/>
              <a:buChar char="•"/>
            </a:pPr>
            <a:r>
              <a:rPr lang="en-US" sz="1600" dirty="0"/>
              <a:t>Resume </a:t>
            </a:r>
          </a:p>
          <a:p>
            <a:pPr marL="800100" lvl="1" indent="-342900">
              <a:buFont typeface="Arial" panose="020B0604020202020204" pitchFamily="34" charset="0"/>
              <a:buChar char="•"/>
            </a:pPr>
            <a:r>
              <a:rPr lang="en-US" sz="1600" dirty="0"/>
              <a:t>Application Fee</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lvl="1"/>
            <a:r>
              <a:rPr lang="en-US" b="1" dirty="0">
                <a:hlinkClick r:id="rId2"/>
              </a:rPr>
              <a:t>Apply Texas</a:t>
            </a:r>
            <a:r>
              <a:rPr lang="en-US" b="1" dirty="0"/>
              <a:t> application.</a:t>
            </a:r>
            <a:endParaRPr lang="en-US" dirty="0"/>
          </a:p>
          <a:p>
            <a:pPr lvl="1"/>
            <a:endParaRPr lang="en-US" dirty="0"/>
          </a:p>
          <a:p>
            <a:endParaRPr lang="en-US" dirty="0"/>
          </a:p>
        </p:txBody>
      </p:sp>
      <p:sp>
        <p:nvSpPr>
          <p:cNvPr id="10" name="Text Placeholder 6">
            <a:extLst>
              <a:ext uri="{FF2B5EF4-FFF2-40B4-BE49-F238E27FC236}">
                <a16:creationId xmlns:a16="http://schemas.microsoft.com/office/drawing/2014/main" id="{0284AEDC-3F74-4807-A024-E4CA9B0BF6D8}"/>
              </a:ext>
            </a:extLst>
          </p:cNvPr>
          <p:cNvSpPr txBox="1">
            <a:spLocks/>
          </p:cNvSpPr>
          <p:nvPr/>
        </p:nvSpPr>
        <p:spPr>
          <a:xfrm>
            <a:off x="5359078" y="2420592"/>
            <a:ext cx="6121722" cy="382749"/>
          </a:xfrm>
          <a:prstGeom prst="rect">
            <a:avLst/>
          </a:prstGeom>
        </p:spPr>
        <p:txBody>
          <a:bodyPr vert="horz" lIns="0" tIns="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t>Applications open in Apply Texas 1 year prior to the start of the semester</a:t>
            </a:r>
          </a:p>
        </p:txBody>
      </p:sp>
      <p:pic>
        <p:nvPicPr>
          <p:cNvPr id="3" name="Picture 2">
            <a:extLst>
              <a:ext uri="{FF2B5EF4-FFF2-40B4-BE49-F238E27FC236}">
                <a16:creationId xmlns:a16="http://schemas.microsoft.com/office/drawing/2014/main" id="{C906EB53-7E6C-4F59-8D1F-43550C79153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53232" y="3428998"/>
            <a:ext cx="7438768" cy="3429001"/>
          </a:xfrm>
          <a:prstGeom prst="rect">
            <a:avLst/>
          </a:prstGeom>
        </p:spPr>
      </p:pic>
      <p:sp>
        <p:nvSpPr>
          <p:cNvPr id="4" name="TextBox 3">
            <a:extLst>
              <a:ext uri="{FF2B5EF4-FFF2-40B4-BE49-F238E27FC236}">
                <a16:creationId xmlns:a16="http://schemas.microsoft.com/office/drawing/2014/main" id="{DD3D3FC4-E419-45B2-B341-9E19E21F1701}"/>
              </a:ext>
            </a:extLst>
          </p:cNvPr>
          <p:cNvSpPr txBox="1"/>
          <p:nvPr/>
        </p:nvSpPr>
        <p:spPr>
          <a:xfrm>
            <a:off x="5359078" y="6976674"/>
            <a:ext cx="6832922" cy="230832"/>
          </a:xfrm>
          <a:prstGeom prst="rect">
            <a:avLst/>
          </a:prstGeom>
          <a:noFill/>
        </p:spPr>
        <p:txBody>
          <a:bodyPr wrap="square" rtlCol="0">
            <a:spAutoFit/>
          </a:bodyPr>
          <a:lstStyle/>
          <a:p>
            <a:r>
              <a:rPr lang="en-US" sz="900">
                <a:hlinkClick r:id="rId4" tooltip="https://www.mynextmove.org/profile/summary/21-1012.00"/>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26879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DAAB0"/>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6333DDF-8DA4-4E70-8044-B8EEC083B03E}"/>
              </a:ext>
            </a:extLst>
          </p:cNvPr>
          <p:cNvSpPr>
            <a:spLocks noGrp="1"/>
          </p:cNvSpPr>
          <p:nvPr>
            <p:ph type="body" sz="quarter" idx="12"/>
          </p:nvPr>
        </p:nvSpPr>
        <p:spPr>
          <a:xfrm>
            <a:off x="4333757" y="1680547"/>
            <a:ext cx="3686025" cy="382749"/>
          </a:xfrm>
        </p:spPr>
        <p:txBody>
          <a:bodyPr/>
          <a:lstStyle/>
          <a:p>
            <a:r>
              <a:rPr lang="en-US" dirty="0"/>
              <a:t>Integrated </a:t>
            </a:r>
          </a:p>
        </p:txBody>
      </p:sp>
      <p:sp>
        <p:nvSpPr>
          <p:cNvPr id="6" name="Text Placeholder 5">
            <a:extLst>
              <a:ext uri="{FF2B5EF4-FFF2-40B4-BE49-F238E27FC236}">
                <a16:creationId xmlns:a16="http://schemas.microsoft.com/office/drawing/2014/main" id="{B643DC87-77AB-4657-9842-9B02E4DB9D93}"/>
              </a:ext>
            </a:extLst>
          </p:cNvPr>
          <p:cNvSpPr>
            <a:spLocks noGrp="1"/>
          </p:cNvSpPr>
          <p:nvPr>
            <p:ph type="body" sz="quarter" idx="14"/>
          </p:nvPr>
        </p:nvSpPr>
        <p:spPr/>
        <p:txBody>
          <a:bodyPr/>
          <a:lstStyle/>
          <a:p>
            <a:r>
              <a:rPr lang="en-US" dirty="0"/>
              <a:t>SR Grad</a:t>
            </a:r>
          </a:p>
        </p:txBody>
      </p:sp>
      <p:sp>
        <p:nvSpPr>
          <p:cNvPr id="7" name="Text Placeholder 6">
            <a:extLst>
              <a:ext uri="{FF2B5EF4-FFF2-40B4-BE49-F238E27FC236}">
                <a16:creationId xmlns:a16="http://schemas.microsoft.com/office/drawing/2014/main" id="{AEE80DD4-B064-44EB-857F-7CC57A0133DB}"/>
              </a:ext>
            </a:extLst>
          </p:cNvPr>
          <p:cNvSpPr>
            <a:spLocks noGrp="1"/>
          </p:cNvSpPr>
          <p:nvPr>
            <p:ph type="body" sz="quarter" idx="15"/>
          </p:nvPr>
        </p:nvSpPr>
        <p:spPr>
          <a:xfrm>
            <a:off x="4333454" y="2084830"/>
            <a:ext cx="3784179" cy="4651872"/>
          </a:xfrm>
        </p:spPr>
        <p:txBody>
          <a:bodyPr>
            <a:normAutofit lnSpcReduction="10000"/>
          </a:bodyPr>
          <a:lstStyle/>
          <a:p>
            <a:r>
              <a:rPr lang="en-US" dirty="0"/>
              <a:t>Student is simultaneously completing BBA and MPAc</a:t>
            </a:r>
          </a:p>
          <a:p>
            <a:pPr lvl="1"/>
            <a:r>
              <a:rPr lang="en-US" dirty="0"/>
              <a:t>Both degrees are awarded at the same time</a:t>
            </a:r>
          </a:p>
          <a:p>
            <a:pPr lvl="1"/>
            <a:endParaRPr lang="en-US" dirty="0"/>
          </a:p>
          <a:p>
            <a:r>
              <a:rPr lang="en-US" dirty="0"/>
              <a:t>Why would I apply as Integrated?</a:t>
            </a:r>
          </a:p>
          <a:p>
            <a:pPr lvl="1"/>
            <a:r>
              <a:rPr lang="en-US" dirty="0"/>
              <a:t>Financial aid</a:t>
            </a:r>
          </a:p>
          <a:p>
            <a:pPr lvl="1"/>
            <a:r>
              <a:rPr lang="en-US" dirty="0"/>
              <a:t>Honors Program</a:t>
            </a:r>
          </a:p>
          <a:p>
            <a:pPr lvl="1"/>
            <a:endParaRPr lang="en-US" dirty="0"/>
          </a:p>
          <a:p>
            <a:r>
              <a:rPr lang="en-US" dirty="0"/>
              <a:t>Requirements</a:t>
            </a:r>
          </a:p>
          <a:p>
            <a:pPr lvl="1"/>
            <a:r>
              <a:rPr lang="en-US" dirty="0"/>
              <a:t>Completed 90 hours of undergraduate work</a:t>
            </a:r>
          </a:p>
          <a:p>
            <a:pPr lvl="1"/>
            <a:r>
              <a:rPr lang="en-US" dirty="0"/>
              <a:t>Overall GPA &gt;/= 3.0</a:t>
            </a:r>
          </a:p>
          <a:p>
            <a:pPr lvl="1"/>
            <a:r>
              <a:rPr lang="en-US" dirty="0"/>
              <a:t>Financial Accounting and Reporting courses requirement met prior to taking graduate accounting courses</a:t>
            </a:r>
          </a:p>
          <a:p>
            <a:pPr lvl="1"/>
            <a:r>
              <a:rPr lang="en-US" dirty="0"/>
              <a:t>Schedule meeting with MPAc Advisor</a:t>
            </a:r>
          </a:p>
          <a:p>
            <a:pPr lvl="2"/>
            <a:r>
              <a:rPr lang="en-US" dirty="0"/>
              <a:t>Complete financial aid advising form</a:t>
            </a:r>
          </a:p>
          <a:p>
            <a:pPr lvl="2"/>
            <a:r>
              <a:rPr lang="en-US" dirty="0"/>
              <a:t>Change of major</a:t>
            </a:r>
          </a:p>
          <a:p>
            <a:pPr lvl="2"/>
            <a:r>
              <a:rPr lang="en-US" dirty="0"/>
              <a:t>Apply Texas Application</a:t>
            </a:r>
          </a:p>
          <a:p>
            <a:pPr lvl="2"/>
            <a:endParaRPr lang="en-US" dirty="0"/>
          </a:p>
          <a:p>
            <a:r>
              <a:rPr lang="en-US" dirty="0"/>
              <a:t>Integrated program does not “shorten” path to graduation</a:t>
            </a:r>
          </a:p>
        </p:txBody>
      </p:sp>
      <p:sp>
        <p:nvSpPr>
          <p:cNvPr id="8" name="Text Placeholder 7">
            <a:extLst>
              <a:ext uri="{FF2B5EF4-FFF2-40B4-BE49-F238E27FC236}">
                <a16:creationId xmlns:a16="http://schemas.microsoft.com/office/drawing/2014/main" id="{67671634-4AFB-4F9B-8E3B-AC4820F234A1}"/>
              </a:ext>
            </a:extLst>
          </p:cNvPr>
          <p:cNvSpPr>
            <a:spLocks noGrp="1"/>
          </p:cNvSpPr>
          <p:nvPr>
            <p:ph type="body" sz="quarter" idx="16"/>
          </p:nvPr>
        </p:nvSpPr>
        <p:spPr>
          <a:xfrm>
            <a:off x="8375227" y="2084830"/>
            <a:ext cx="3784179" cy="4651871"/>
          </a:xfrm>
        </p:spPr>
        <p:txBody>
          <a:bodyPr>
            <a:normAutofit fontScale="92500" lnSpcReduction="20000"/>
          </a:bodyPr>
          <a:lstStyle/>
          <a:p>
            <a:r>
              <a:rPr lang="en-US" dirty="0"/>
              <a:t>Student is considered undergraduate with permission to take up to 15 </a:t>
            </a:r>
            <a:r>
              <a:rPr lang="en-US" dirty="0" err="1"/>
              <a:t>hrs</a:t>
            </a:r>
            <a:r>
              <a:rPr lang="en-US" dirty="0"/>
              <a:t> of grad courses</a:t>
            </a:r>
          </a:p>
          <a:p>
            <a:pPr marL="0" indent="0">
              <a:buNone/>
            </a:pPr>
            <a:endParaRPr lang="en-US" dirty="0"/>
          </a:p>
          <a:p>
            <a:pPr marL="0" indent="0">
              <a:buNone/>
            </a:pPr>
            <a:endParaRPr lang="en-US" dirty="0"/>
          </a:p>
          <a:p>
            <a:r>
              <a:rPr lang="en-US" dirty="0"/>
              <a:t>Why would I apply as SR Grad?</a:t>
            </a:r>
          </a:p>
          <a:p>
            <a:pPr lvl="1"/>
            <a:r>
              <a:rPr lang="en-US" dirty="0"/>
              <a:t>“Fill up” last semester of undergrad</a:t>
            </a:r>
          </a:p>
          <a:p>
            <a:pPr marL="457200" lvl="1" indent="0">
              <a:buNone/>
            </a:pPr>
            <a:endParaRPr lang="en-US" dirty="0"/>
          </a:p>
          <a:p>
            <a:pPr marL="457200" lvl="1" indent="0">
              <a:buNone/>
            </a:pPr>
            <a:endParaRPr lang="en-US" dirty="0"/>
          </a:p>
          <a:p>
            <a:r>
              <a:rPr lang="en-US" dirty="0"/>
              <a:t>Requirements</a:t>
            </a:r>
          </a:p>
          <a:p>
            <a:pPr lvl="1"/>
            <a:r>
              <a:rPr lang="en-US" dirty="0"/>
              <a:t>Completed 90 hours of undergraduate work</a:t>
            </a:r>
          </a:p>
          <a:p>
            <a:pPr lvl="1"/>
            <a:r>
              <a:rPr lang="en-US" dirty="0"/>
              <a:t>Overall GPA &gt;/= 3.0</a:t>
            </a:r>
          </a:p>
          <a:p>
            <a:pPr lvl="1"/>
            <a:r>
              <a:rPr lang="en-US" dirty="0"/>
              <a:t>Financial Accounting Reporting courses requirement met prior to taking graduate accounting courses</a:t>
            </a:r>
          </a:p>
          <a:p>
            <a:pPr lvl="1"/>
            <a:r>
              <a:rPr lang="en-US" dirty="0"/>
              <a:t>Schedule meeting with MPAc Advisor</a:t>
            </a:r>
          </a:p>
          <a:p>
            <a:pPr lvl="2"/>
            <a:r>
              <a:rPr lang="en-US" dirty="0"/>
              <a:t>Application is completed by advisor </a:t>
            </a:r>
          </a:p>
          <a:p>
            <a:pPr lvl="2"/>
            <a:r>
              <a:rPr lang="en-US" dirty="0"/>
              <a:t>No Application fee</a:t>
            </a:r>
          </a:p>
          <a:p>
            <a:pPr marL="0" indent="0">
              <a:buNone/>
            </a:pPr>
            <a:endParaRPr lang="en-US" dirty="0"/>
          </a:p>
          <a:p>
            <a:r>
              <a:rPr lang="en-US" dirty="0"/>
              <a:t>Keep in mind a Non-Degree SR Grad student is not automatically guaranteed admission to MPAc program.  </a:t>
            </a:r>
          </a:p>
          <a:p>
            <a:r>
              <a:rPr lang="en-US" dirty="0"/>
              <a:t>Program requirements must be met for regular admission</a:t>
            </a:r>
          </a:p>
          <a:p>
            <a:pPr lvl="1"/>
            <a:endParaRPr lang="en-US" dirty="0"/>
          </a:p>
        </p:txBody>
      </p:sp>
      <p:sp>
        <p:nvSpPr>
          <p:cNvPr id="4" name="Title 3">
            <a:extLst>
              <a:ext uri="{FF2B5EF4-FFF2-40B4-BE49-F238E27FC236}">
                <a16:creationId xmlns:a16="http://schemas.microsoft.com/office/drawing/2014/main" id="{6828DA0B-07DC-4D48-ACB3-4D5A80D3726E}"/>
              </a:ext>
            </a:extLst>
          </p:cNvPr>
          <p:cNvSpPr>
            <a:spLocks noGrp="1"/>
          </p:cNvSpPr>
          <p:nvPr>
            <p:ph type="title"/>
          </p:nvPr>
        </p:nvSpPr>
        <p:spPr>
          <a:xfrm>
            <a:off x="1492899" y="192957"/>
            <a:ext cx="8910734" cy="1466055"/>
          </a:xfrm>
        </p:spPr>
        <p:txBody>
          <a:bodyPr>
            <a:normAutofit/>
          </a:bodyPr>
          <a:lstStyle/>
          <a:p>
            <a:pPr algn="ctr"/>
            <a:r>
              <a:rPr lang="en-US" sz="6000" dirty="0">
                <a:solidFill>
                  <a:schemeClr val="bg1"/>
                </a:solidFill>
              </a:rPr>
              <a:t>Should I apply as….</a:t>
            </a:r>
          </a:p>
        </p:txBody>
      </p:sp>
      <p:sp>
        <p:nvSpPr>
          <p:cNvPr id="9" name="Text Placeholder 5">
            <a:extLst>
              <a:ext uri="{FF2B5EF4-FFF2-40B4-BE49-F238E27FC236}">
                <a16:creationId xmlns:a16="http://schemas.microsoft.com/office/drawing/2014/main" id="{D0D195B4-017F-42B8-A3F1-7F9B3B15386A}"/>
              </a:ext>
            </a:extLst>
          </p:cNvPr>
          <p:cNvSpPr txBox="1">
            <a:spLocks/>
          </p:cNvSpPr>
          <p:nvPr/>
        </p:nvSpPr>
        <p:spPr>
          <a:xfrm>
            <a:off x="245594" y="1702082"/>
            <a:ext cx="3658010" cy="382749"/>
          </a:xfrm>
          <a:prstGeom prst="rect">
            <a:avLst/>
          </a:prstGeom>
        </p:spPr>
        <p:txBody>
          <a:bodyPr vert="horz" lIns="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b="1" i="0" kern="1200" dirty="0">
                <a:solidFill>
                  <a:schemeClr val="bg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Regular Admission</a:t>
            </a:r>
          </a:p>
        </p:txBody>
      </p:sp>
      <p:sp>
        <p:nvSpPr>
          <p:cNvPr id="10" name="Text Placeholder 6">
            <a:extLst>
              <a:ext uri="{FF2B5EF4-FFF2-40B4-BE49-F238E27FC236}">
                <a16:creationId xmlns:a16="http://schemas.microsoft.com/office/drawing/2014/main" id="{C2187D0F-D180-4A88-9F14-8F41B34B47BC}"/>
              </a:ext>
            </a:extLst>
          </p:cNvPr>
          <p:cNvSpPr txBox="1">
            <a:spLocks/>
          </p:cNvSpPr>
          <p:nvPr/>
        </p:nvSpPr>
        <p:spPr>
          <a:xfrm>
            <a:off x="245595" y="2127901"/>
            <a:ext cx="3830265" cy="4499472"/>
          </a:xfrm>
          <a:prstGeom prst="rect">
            <a:avLst/>
          </a:prstGeom>
        </p:spPr>
        <p:txBody>
          <a:bodyPr vert="horz" lIns="0" tIns="7200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100" b="0" i="0" kern="1200">
                <a:solidFill>
                  <a:schemeClr val="bg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bg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Student is a degree seeking, graduate student</a:t>
            </a:r>
          </a:p>
          <a:p>
            <a:pPr marL="0" indent="0">
              <a:buNone/>
            </a:pPr>
            <a:endParaRPr lang="en-US" dirty="0"/>
          </a:p>
          <a:p>
            <a:pPr marL="0" indent="0">
              <a:buNone/>
            </a:pPr>
            <a:endParaRPr lang="en-US" dirty="0"/>
          </a:p>
          <a:p>
            <a:r>
              <a:rPr lang="en-US" dirty="0"/>
              <a:t>Why would I apply as Integrated?</a:t>
            </a:r>
          </a:p>
          <a:p>
            <a:pPr lvl="1"/>
            <a:r>
              <a:rPr lang="en-US" dirty="0"/>
              <a:t>Completed BBA </a:t>
            </a:r>
          </a:p>
          <a:p>
            <a:pPr marL="457200" lvl="1" indent="0">
              <a:buNone/>
            </a:pPr>
            <a:endParaRPr lang="en-US" dirty="0"/>
          </a:p>
          <a:p>
            <a:r>
              <a:rPr lang="en-US" dirty="0"/>
              <a:t>Requirements</a:t>
            </a:r>
          </a:p>
          <a:p>
            <a:pPr lvl="1"/>
            <a:r>
              <a:rPr lang="en-US" dirty="0"/>
              <a:t>BBA</a:t>
            </a:r>
          </a:p>
          <a:p>
            <a:pPr lvl="1"/>
            <a:r>
              <a:rPr lang="en-US" dirty="0"/>
              <a:t>Overall GPA &gt;/= 2.5</a:t>
            </a:r>
          </a:p>
          <a:p>
            <a:pPr lvl="1"/>
            <a:r>
              <a:rPr lang="en-US" dirty="0"/>
              <a:t>GMAT requirement</a:t>
            </a:r>
          </a:p>
          <a:p>
            <a:pPr lvl="1"/>
            <a:r>
              <a:rPr lang="en-US" dirty="0"/>
              <a:t>Financial Accounting and Reporting Requirement</a:t>
            </a:r>
          </a:p>
          <a:p>
            <a:pPr lvl="1"/>
            <a:r>
              <a:rPr lang="en-US" dirty="0"/>
              <a:t>Apply Texas Application</a:t>
            </a:r>
          </a:p>
          <a:p>
            <a:pPr lvl="2"/>
            <a:endParaRPr lang="en-US" dirty="0"/>
          </a:p>
        </p:txBody>
      </p:sp>
    </p:spTree>
    <p:extLst>
      <p:ext uri="{BB962C8B-B14F-4D97-AF65-F5344CB8AC3E}">
        <p14:creationId xmlns:p14="http://schemas.microsoft.com/office/powerpoint/2010/main" val="379445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F3955"/>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4252921" y="263612"/>
            <a:ext cx="3686159" cy="864972"/>
          </a:xfrm>
        </p:spPr>
        <p:txBody>
          <a:bodyPr/>
          <a:lstStyle/>
          <a:p>
            <a:r>
              <a:rPr lang="en-US" dirty="0"/>
              <a:t>Required Courses</a:t>
            </a:r>
          </a:p>
        </p:txBody>
      </p:sp>
      <p:sp>
        <p:nvSpPr>
          <p:cNvPr id="9" name="Text Placeholder 8">
            <a:extLst>
              <a:ext uri="{FF2B5EF4-FFF2-40B4-BE49-F238E27FC236}">
                <a16:creationId xmlns:a16="http://schemas.microsoft.com/office/drawing/2014/main" id="{06A574E0-4F1C-4569-ABD3-9707A8CD1831}"/>
              </a:ext>
            </a:extLst>
          </p:cNvPr>
          <p:cNvSpPr>
            <a:spLocks noGrp="1"/>
          </p:cNvSpPr>
          <p:nvPr>
            <p:ph type="body" sz="quarter" idx="12"/>
          </p:nvPr>
        </p:nvSpPr>
        <p:spPr>
          <a:xfrm>
            <a:off x="3954162" y="1202724"/>
            <a:ext cx="3686025" cy="1010698"/>
          </a:xfrm>
        </p:spPr>
        <p:txBody>
          <a:bodyPr>
            <a:normAutofit/>
          </a:bodyPr>
          <a:lstStyle/>
          <a:p>
            <a:r>
              <a:rPr lang="en-US" sz="1500" b="0" dirty="0">
                <a:latin typeface="+mn-lt"/>
              </a:rPr>
              <a:t>The program is comprised of 30 </a:t>
            </a:r>
            <a:r>
              <a:rPr lang="en-US" sz="1500" b="0" dirty="0" err="1">
                <a:latin typeface="+mn-lt"/>
              </a:rPr>
              <a:t>hrs</a:t>
            </a:r>
            <a:endParaRPr lang="en-US" sz="1500" b="0" dirty="0">
              <a:latin typeface="+mn-lt"/>
            </a:endParaRPr>
          </a:p>
          <a:p>
            <a:pPr lvl="1">
              <a:lnSpc>
                <a:spcPct val="110000"/>
              </a:lnSpc>
            </a:pPr>
            <a:r>
              <a:rPr lang="en-US" sz="1400" dirty="0">
                <a:solidFill>
                  <a:schemeClr val="bg1"/>
                </a:solidFill>
              </a:rPr>
              <a:t>Full time is 9hrs/semester</a:t>
            </a:r>
          </a:p>
          <a:p>
            <a:pPr lvl="1">
              <a:lnSpc>
                <a:spcPct val="110000"/>
              </a:lnSpc>
            </a:pPr>
            <a:r>
              <a:rPr lang="en-US" sz="1400" dirty="0">
                <a:solidFill>
                  <a:schemeClr val="bg1"/>
                </a:solidFill>
              </a:rPr>
              <a:t>May take up to 15 </a:t>
            </a:r>
            <a:r>
              <a:rPr lang="en-US" sz="1400" dirty="0" err="1">
                <a:solidFill>
                  <a:schemeClr val="bg1"/>
                </a:solidFill>
              </a:rPr>
              <a:t>hrs</a:t>
            </a:r>
            <a:r>
              <a:rPr lang="en-US" sz="1400" dirty="0">
                <a:solidFill>
                  <a:schemeClr val="bg1"/>
                </a:solidFill>
              </a:rPr>
              <a:t> per semester</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3954162" y="2403035"/>
            <a:ext cx="4341341" cy="4351992"/>
          </a:xfrm>
        </p:spPr>
        <p:txBody>
          <a:bodyPr>
            <a:normAutofit lnSpcReduction="10000"/>
          </a:bodyPr>
          <a:lstStyle/>
          <a:p>
            <a:pPr marL="0" indent="0">
              <a:buNone/>
            </a:pPr>
            <a:r>
              <a:rPr lang="en-US" dirty="0"/>
              <a:t>Currently Offered Face to Face - Fall ONLY</a:t>
            </a:r>
          </a:p>
          <a:p>
            <a:pPr lvl="1"/>
            <a:r>
              <a:rPr lang="en-US" dirty="0"/>
              <a:t>ACCT 6309 Advanced Accounting</a:t>
            </a:r>
          </a:p>
          <a:p>
            <a:pPr lvl="1"/>
            <a:r>
              <a:rPr lang="en-US" dirty="0"/>
              <a:t>ACCT 6325 Financial Statement Analysis</a:t>
            </a:r>
          </a:p>
          <a:p>
            <a:pPr lvl="1"/>
            <a:r>
              <a:rPr lang="en-US" dirty="0"/>
              <a:t>ACCT 6332 Ethics</a:t>
            </a:r>
          </a:p>
          <a:p>
            <a:pPr lvl="1"/>
            <a:r>
              <a:rPr lang="en-US" dirty="0"/>
              <a:t>ACCT 6361 Advanced Tax Accounting</a:t>
            </a:r>
          </a:p>
          <a:p>
            <a:pPr marL="0" indent="0">
              <a:buNone/>
            </a:pPr>
            <a:r>
              <a:rPr lang="en-US" dirty="0"/>
              <a:t>Currently Offered Face to Face - Spring ONLY</a:t>
            </a:r>
          </a:p>
          <a:p>
            <a:pPr lvl="1"/>
            <a:r>
              <a:rPr lang="en-US" dirty="0"/>
              <a:t>ACCT 6363 Taxation of Flow Through Entities</a:t>
            </a:r>
          </a:p>
          <a:p>
            <a:pPr lvl="1"/>
            <a:r>
              <a:rPr lang="en-US" dirty="0"/>
              <a:t>ACCT 6303 Applied Auditing</a:t>
            </a:r>
          </a:p>
          <a:p>
            <a:pPr lvl="1"/>
            <a:r>
              <a:rPr lang="en-US" dirty="0"/>
              <a:t>ACCT 6317 Accounting Theory</a:t>
            </a:r>
          </a:p>
          <a:p>
            <a:pPr lvl="1"/>
            <a:r>
              <a:rPr lang="en-US" dirty="0"/>
              <a:t>MGMT 6303 Advanced Data Analytics</a:t>
            </a:r>
          </a:p>
          <a:p>
            <a:pPr marL="0" indent="0">
              <a:buNone/>
            </a:pPr>
            <a:r>
              <a:rPr lang="en-US" sz="1600" dirty="0"/>
              <a:t>Face to Face and Online Options - Offered Spring, Fall and Summer</a:t>
            </a:r>
          </a:p>
          <a:p>
            <a:pPr lvl="1"/>
            <a:r>
              <a:rPr lang="en-US" dirty="0"/>
              <a:t>MGMT 6303 Data Analytics</a:t>
            </a:r>
          </a:p>
          <a:p>
            <a:pPr lvl="1"/>
            <a:r>
              <a:rPr lang="en-US" dirty="0"/>
              <a:t>6 hours of Graduate Electives</a:t>
            </a:r>
          </a:p>
          <a:p>
            <a:pPr lvl="2"/>
            <a:r>
              <a:rPr lang="en-US" sz="1300" dirty="0"/>
              <a:t>ECON 6363</a:t>
            </a:r>
          </a:p>
          <a:p>
            <a:pPr lvl="2"/>
            <a:r>
              <a:rPr lang="en-US" sz="1300" dirty="0"/>
              <a:t>BUSI 6363</a:t>
            </a:r>
          </a:p>
          <a:p>
            <a:pPr lvl="2"/>
            <a:r>
              <a:rPr lang="en-US" sz="1300" dirty="0"/>
              <a:t>ACCT 6306</a:t>
            </a:r>
          </a:p>
          <a:p>
            <a:pPr lvl="2"/>
            <a:r>
              <a:rPr lang="en-US" sz="1300" dirty="0"/>
              <a:t>ACCT 6391 (Research)</a:t>
            </a:r>
          </a:p>
          <a:p>
            <a:pPr lvl="2"/>
            <a:r>
              <a:rPr lang="en-US" sz="1300" dirty="0"/>
              <a:t>Study Abroad</a:t>
            </a:r>
          </a:p>
        </p:txBody>
      </p:sp>
      <p:pic>
        <p:nvPicPr>
          <p:cNvPr id="7" name="Picture Placeholder 6">
            <a:extLst>
              <a:ext uri="{FF2B5EF4-FFF2-40B4-BE49-F238E27FC236}">
                <a16:creationId xmlns:a16="http://schemas.microsoft.com/office/drawing/2014/main" id="{1C340706-2A34-4EF3-95E1-DF9FDB8B900C}"/>
              </a:ext>
            </a:extLst>
          </p:cNvPr>
          <p:cNvPicPr>
            <a:picLocks noGrp="1" noChangeAspect="1"/>
          </p:cNvPicPr>
          <p:nvPr>
            <p:ph type="pic" sz="quarter" idx="16"/>
          </p:nvPr>
        </p:nvPicPr>
        <p:blipFill>
          <a:blip r:embed="rId2">
            <a:extLst>
              <a:ext uri="{837473B0-CC2E-450A-ABE3-18F120FF3D39}">
                <a1611:picAttrSrcUrl xmlns:a1611="http://schemas.microsoft.com/office/drawing/2016/11/main" r:id="rId3"/>
              </a:ext>
            </a:extLst>
          </a:blip>
          <a:srcRect l="31963" r="31963"/>
          <a:stretch>
            <a:fillRect/>
          </a:stretch>
        </p:blipFill>
        <p:spPr>
          <a:xfrm>
            <a:off x="3655" y="0"/>
            <a:ext cx="3708400" cy="6853712"/>
          </a:xfrm>
        </p:spPr>
      </p:pic>
      <p:pic>
        <p:nvPicPr>
          <p:cNvPr id="20" name="Picture Placeholder 19">
            <a:extLst>
              <a:ext uri="{FF2B5EF4-FFF2-40B4-BE49-F238E27FC236}">
                <a16:creationId xmlns:a16="http://schemas.microsoft.com/office/drawing/2014/main" id="{F0C41F8A-CDFF-4CCA-ADF1-EEC191132BB1}"/>
              </a:ext>
            </a:extLst>
          </p:cNvPr>
          <p:cNvPicPr>
            <a:picLocks noGrp="1" noChangeAspect="1"/>
          </p:cNvPicPr>
          <p:nvPr>
            <p:ph type="pic" sz="quarter" idx="17"/>
          </p:nvPr>
        </p:nvPicPr>
        <p:blipFill>
          <a:blip r:embed="rId4">
            <a:extLst>
              <a:ext uri="{837473B0-CC2E-450A-ABE3-18F120FF3D39}">
                <a1611:picAttrSrcUrl xmlns:a1611="http://schemas.microsoft.com/office/drawing/2016/11/main" r:id="rId5"/>
              </a:ext>
            </a:extLst>
          </a:blip>
          <a:srcRect l="31954" r="31954"/>
          <a:stretch>
            <a:fillRect/>
          </a:stretch>
        </p:blipFill>
        <p:spPr/>
      </p:pic>
      <p:pic>
        <p:nvPicPr>
          <p:cNvPr id="23" name="Picture 22">
            <a:extLst>
              <a:ext uri="{FF2B5EF4-FFF2-40B4-BE49-F238E27FC236}">
                <a16:creationId xmlns:a16="http://schemas.microsoft.com/office/drawing/2014/main" id="{1ECAD148-2442-43A9-B8E9-19491BCA0C0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3986"/>
          <a:stretch/>
        </p:blipFill>
        <p:spPr>
          <a:xfrm>
            <a:off x="8487255" y="-4288"/>
            <a:ext cx="3704745" cy="6858000"/>
          </a:xfrm>
          <a:prstGeom prst="rect">
            <a:avLst/>
          </a:prstGeom>
        </p:spPr>
      </p:pic>
    </p:spTree>
    <p:extLst>
      <p:ext uri="{BB962C8B-B14F-4D97-AF65-F5344CB8AC3E}">
        <p14:creationId xmlns:p14="http://schemas.microsoft.com/office/powerpoint/2010/main" val="1474063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338735" y="3665204"/>
            <a:ext cx="7853265" cy="2196780"/>
          </a:xfrm>
        </p:spPr>
        <p:txBody>
          <a:bodyPr/>
          <a:lstStyle/>
          <a:p>
            <a:r>
              <a:rPr lang="en-US" dirty="0"/>
              <a:t>CPA Testing and Licensing Eligibility</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1237258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28828A-DDDF-49B3-933D-A1F1492F798F}"/>
              </a:ext>
            </a:extLst>
          </p:cNvPr>
          <p:cNvSpPr>
            <a:spLocks noGrp="1"/>
          </p:cNvSpPr>
          <p:nvPr>
            <p:ph type="title"/>
          </p:nvPr>
        </p:nvSpPr>
        <p:spPr/>
        <p:txBody>
          <a:bodyPr/>
          <a:lstStyle/>
          <a:p>
            <a:r>
              <a:rPr lang="en-US" dirty="0"/>
              <a:t>CPA Exam</a:t>
            </a:r>
          </a:p>
        </p:txBody>
      </p:sp>
      <p:sp>
        <p:nvSpPr>
          <p:cNvPr id="11" name="Text Placeholder 10">
            <a:extLst>
              <a:ext uri="{FF2B5EF4-FFF2-40B4-BE49-F238E27FC236}">
                <a16:creationId xmlns:a16="http://schemas.microsoft.com/office/drawing/2014/main" id="{A703CD22-5CDD-4C75-86D9-9F514DF64968}"/>
              </a:ext>
            </a:extLst>
          </p:cNvPr>
          <p:cNvSpPr>
            <a:spLocks noGrp="1"/>
          </p:cNvSpPr>
          <p:nvPr>
            <p:ph type="body" sz="quarter" idx="12"/>
          </p:nvPr>
        </p:nvSpPr>
        <p:spPr/>
        <p:txBody>
          <a:bodyPr/>
          <a:lstStyle/>
          <a:p>
            <a:r>
              <a:rPr lang="en-US" dirty="0"/>
              <a:t>When can I start testing?</a:t>
            </a:r>
          </a:p>
        </p:txBody>
      </p:sp>
      <p:sp>
        <p:nvSpPr>
          <p:cNvPr id="12" name="Text Placeholder 11">
            <a:extLst>
              <a:ext uri="{FF2B5EF4-FFF2-40B4-BE49-F238E27FC236}">
                <a16:creationId xmlns:a16="http://schemas.microsoft.com/office/drawing/2014/main" id="{DED270FF-D7B2-4FBE-A512-F0B7047F8277}"/>
              </a:ext>
            </a:extLst>
          </p:cNvPr>
          <p:cNvSpPr>
            <a:spLocks noGrp="1"/>
          </p:cNvSpPr>
          <p:nvPr>
            <p:ph type="body" sz="quarter" idx="11"/>
          </p:nvPr>
        </p:nvSpPr>
        <p:spPr>
          <a:xfrm>
            <a:off x="6096000" y="652175"/>
            <a:ext cx="6024465" cy="6092889"/>
          </a:xfrm>
        </p:spPr>
        <p: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Complete the electronic fingerprint process</a:t>
            </a:r>
          </a:p>
          <a:p>
            <a:endParaRPr lang="en-US" sz="1800" dirty="0"/>
          </a:p>
          <a:p>
            <a:pPr marL="285750" indent="-285750">
              <a:buFont typeface="Arial" panose="020B0604020202020204" pitchFamily="34" charset="0"/>
              <a:buChar char="•"/>
            </a:pPr>
            <a:r>
              <a:rPr lang="en-US" sz="1800" dirty="0"/>
              <a:t>Hold a baccalaureate or higher  </a:t>
            </a:r>
          </a:p>
          <a:p>
            <a:endParaRPr lang="en-US" sz="1800" dirty="0"/>
          </a:p>
          <a:p>
            <a:pPr marL="285750" indent="-285750">
              <a:buFont typeface="Arial" panose="020B0604020202020204" pitchFamily="34" charset="0"/>
              <a:buChar char="•"/>
            </a:pPr>
            <a:r>
              <a:rPr lang="en-US" sz="1800" dirty="0"/>
              <a:t>Complete 120 semester hours </a:t>
            </a:r>
          </a:p>
          <a:p>
            <a:endParaRPr lang="en-US" sz="1800" dirty="0"/>
          </a:p>
          <a:p>
            <a:pPr marL="285750" indent="-285750">
              <a:buFont typeface="Arial" panose="020B0604020202020204" pitchFamily="34" charset="0"/>
              <a:buChar char="•"/>
            </a:pPr>
            <a:r>
              <a:rPr lang="en-US" sz="1800" dirty="0"/>
              <a:t>Complete 21 hours of upper level accounting</a:t>
            </a:r>
          </a:p>
          <a:p>
            <a:endParaRPr lang="en-US" sz="1800" dirty="0"/>
          </a:p>
          <a:p>
            <a:pPr marL="285750" indent="-285750">
              <a:buFont typeface="Arial" panose="020B0604020202020204" pitchFamily="34" charset="0"/>
              <a:buChar char="•"/>
            </a:pPr>
            <a:r>
              <a:rPr lang="en-US" sz="1800" dirty="0"/>
              <a:t>Complete 24 hours of upper level related business courses</a:t>
            </a:r>
          </a:p>
          <a:p>
            <a:endParaRPr lang="en-US" sz="1800" dirty="0"/>
          </a:p>
          <a:p>
            <a:pPr marL="285750" indent="-285750">
              <a:buFont typeface="Arial" panose="020B0604020202020204" pitchFamily="34" charset="0"/>
              <a:buChar char="•"/>
            </a:pPr>
            <a:r>
              <a:rPr lang="en-US" sz="1800" dirty="0"/>
              <a:t> 2 hours of accounting communication within coursework</a:t>
            </a:r>
          </a:p>
          <a:p>
            <a:endParaRPr lang="en-US" sz="1800" dirty="0"/>
          </a:p>
          <a:p>
            <a:pPr marL="285750" indent="-285750">
              <a:buFont typeface="Arial" panose="020B0604020202020204" pitchFamily="34" charset="0"/>
              <a:buChar char="•"/>
            </a:pPr>
            <a:r>
              <a:rPr lang="en-US" sz="1800" dirty="0"/>
              <a:t>The first step to determine your eligibility to take the CPA exam is to submit an </a:t>
            </a:r>
            <a:r>
              <a:rPr lang="en-US" sz="1800" dirty="0">
                <a:hlinkClick r:id="rId2" tooltip="Aplication of Intent Info">
                  <a:extLst>
                    <a:ext uri="{A12FA001-AC4F-418D-AE19-62706E023703}">
                      <ahyp:hlinkClr xmlns:ahyp="http://schemas.microsoft.com/office/drawing/2018/hyperlinkcolor" val="tx"/>
                    </a:ext>
                  </a:extLst>
                </a:hlinkClick>
              </a:rPr>
              <a:t>Application of Intent</a:t>
            </a:r>
            <a:r>
              <a:rPr lang="en-US" sz="1800" dirty="0"/>
              <a:t>.</a:t>
            </a:r>
          </a:p>
          <a:p>
            <a:endParaRPr lang="en-US" dirty="0"/>
          </a:p>
        </p:txBody>
      </p:sp>
      <p:sp>
        <p:nvSpPr>
          <p:cNvPr id="15" name="Text Placeholder 11">
            <a:extLst>
              <a:ext uri="{FF2B5EF4-FFF2-40B4-BE49-F238E27FC236}">
                <a16:creationId xmlns:a16="http://schemas.microsoft.com/office/drawing/2014/main" id="{BA6C1720-8B8A-4E2E-86EA-4CC0457C60CF}"/>
              </a:ext>
            </a:extLst>
          </p:cNvPr>
          <p:cNvSpPr txBox="1">
            <a:spLocks/>
          </p:cNvSpPr>
          <p:nvPr/>
        </p:nvSpPr>
        <p:spPr>
          <a:xfrm>
            <a:off x="718820" y="3693955"/>
            <a:ext cx="5357957" cy="3164045"/>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Recent changes to state requirements allow for earlier testing.</a:t>
            </a:r>
          </a:p>
          <a:p>
            <a:endParaRPr lang="en-US" sz="1800" dirty="0"/>
          </a:p>
          <a:p>
            <a:pPr marL="285750" indent="-285750">
              <a:buFont typeface="Arial" panose="020B0604020202020204" pitchFamily="34" charset="0"/>
              <a:buChar char="•"/>
            </a:pPr>
            <a:r>
              <a:rPr lang="en-US" sz="1800" dirty="0"/>
              <a:t>Most ASU students can start testing after receiving their BBA in accounting. </a:t>
            </a:r>
          </a:p>
          <a:p>
            <a:endParaRPr lang="en-US" sz="1800" dirty="0"/>
          </a:p>
          <a:p>
            <a:pPr marL="285750" indent="-285750">
              <a:buFont typeface="Arial" panose="020B0604020202020204" pitchFamily="34" charset="0"/>
              <a:buChar char="•"/>
            </a:pPr>
            <a:endParaRPr lang="en-US" sz="1800" dirty="0"/>
          </a:p>
          <a:p>
            <a:r>
              <a:rPr lang="en-US" sz="1200" dirty="0">
                <a:hlinkClick r:id="rId3">
                  <a:extLst>
                    <a:ext uri="{A12FA001-AC4F-418D-AE19-62706E023703}">
                      <ahyp:hlinkClr xmlns:ahyp="http://schemas.microsoft.com/office/drawing/2018/hyperlinkcolor" val="tx"/>
                    </a:ext>
                  </a:extLst>
                </a:hlinkClick>
              </a:rPr>
              <a:t>https://www.tsbpa.texas.gov/exam-qualification/examination-requirements.html</a:t>
            </a:r>
            <a:endParaRPr lang="en-US" sz="1200" dirty="0"/>
          </a:p>
          <a:p>
            <a:pPr marL="285750" indent="-285750">
              <a:buFont typeface="Arial" panose="020B0604020202020204" pitchFamily="34" charset="0"/>
              <a:buChar char="•"/>
            </a:pPr>
            <a:endParaRPr lang="en-US" sz="1800" dirty="0"/>
          </a:p>
        </p:txBody>
      </p:sp>
      <p:sp>
        <p:nvSpPr>
          <p:cNvPr id="16" name="Title 9">
            <a:extLst>
              <a:ext uri="{FF2B5EF4-FFF2-40B4-BE49-F238E27FC236}">
                <a16:creationId xmlns:a16="http://schemas.microsoft.com/office/drawing/2014/main" id="{52A4F9FC-8428-41C3-9ED2-BA91267764BA}"/>
              </a:ext>
            </a:extLst>
          </p:cNvPr>
          <p:cNvSpPr txBox="1">
            <a:spLocks/>
          </p:cNvSpPr>
          <p:nvPr/>
        </p:nvSpPr>
        <p:spPr>
          <a:xfrm>
            <a:off x="6410131" y="47619"/>
            <a:ext cx="5291143" cy="697604"/>
          </a:xfrm>
          <a:prstGeom prst="rect">
            <a:avLst/>
          </a:prstGeom>
        </p:spPr>
        <p:txBody>
          <a:bodyPr vert="horz" lIns="0" tIns="45720" rIns="91440" bIns="45720" rtlCol="0" anchor="b">
            <a:norm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r>
              <a:rPr lang="en-US" dirty="0"/>
              <a:t>Testing Requirements</a:t>
            </a:r>
          </a:p>
        </p:txBody>
      </p:sp>
    </p:spTree>
    <p:extLst>
      <p:ext uri="{BB962C8B-B14F-4D97-AF65-F5344CB8AC3E}">
        <p14:creationId xmlns:p14="http://schemas.microsoft.com/office/powerpoint/2010/main" val="175500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B7579"/>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28828A-DDDF-49B3-933D-A1F1492F798F}"/>
              </a:ext>
            </a:extLst>
          </p:cNvPr>
          <p:cNvSpPr>
            <a:spLocks noGrp="1"/>
          </p:cNvSpPr>
          <p:nvPr>
            <p:ph type="title"/>
          </p:nvPr>
        </p:nvSpPr>
        <p:spPr/>
        <p:txBody>
          <a:bodyPr/>
          <a:lstStyle/>
          <a:p>
            <a:r>
              <a:rPr lang="en-US" dirty="0"/>
              <a:t>CPA Licensing</a:t>
            </a:r>
          </a:p>
        </p:txBody>
      </p:sp>
      <p:sp>
        <p:nvSpPr>
          <p:cNvPr id="11" name="Text Placeholder 10">
            <a:extLst>
              <a:ext uri="{FF2B5EF4-FFF2-40B4-BE49-F238E27FC236}">
                <a16:creationId xmlns:a16="http://schemas.microsoft.com/office/drawing/2014/main" id="{A703CD22-5CDD-4C75-86D9-9F514DF64968}"/>
              </a:ext>
            </a:extLst>
          </p:cNvPr>
          <p:cNvSpPr>
            <a:spLocks noGrp="1"/>
          </p:cNvSpPr>
          <p:nvPr>
            <p:ph type="body" sz="quarter" idx="12"/>
          </p:nvPr>
        </p:nvSpPr>
        <p:spPr/>
        <p:txBody>
          <a:bodyPr/>
          <a:lstStyle/>
          <a:p>
            <a:r>
              <a:rPr lang="en-US" dirty="0"/>
              <a:t>When can I license in the state of Texas?</a:t>
            </a:r>
          </a:p>
        </p:txBody>
      </p:sp>
      <p:sp>
        <p:nvSpPr>
          <p:cNvPr id="12" name="Text Placeholder 11">
            <a:extLst>
              <a:ext uri="{FF2B5EF4-FFF2-40B4-BE49-F238E27FC236}">
                <a16:creationId xmlns:a16="http://schemas.microsoft.com/office/drawing/2014/main" id="{DED270FF-D7B2-4FBE-A512-F0B7047F8277}"/>
              </a:ext>
            </a:extLst>
          </p:cNvPr>
          <p:cNvSpPr>
            <a:spLocks noGrp="1"/>
          </p:cNvSpPr>
          <p:nvPr>
            <p:ph type="body" sz="quarter" idx="11"/>
          </p:nvPr>
        </p:nvSpPr>
        <p:spPr>
          <a:xfrm>
            <a:off x="6096000" y="500899"/>
            <a:ext cx="6038335" cy="6189269"/>
          </a:xfrm>
        </p:spPr>
        <p:txBody>
          <a:bodyPr/>
          <a:lstStyle/>
          <a:p>
            <a:pPr marL="457200" indent="-457200">
              <a:buFont typeface="Arial" panose="020B0604020202020204" pitchFamily="34" charset="0"/>
              <a:buChar char="•"/>
            </a:pPr>
            <a:r>
              <a:rPr lang="en-US" sz="2800" dirty="0"/>
              <a:t>Pass a background investigation</a:t>
            </a:r>
          </a:p>
          <a:p>
            <a:pPr marL="457200" indent="-457200">
              <a:buFont typeface="Arial" panose="020B0604020202020204" pitchFamily="34" charset="0"/>
              <a:buChar char="•"/>
            </a:pPr>
            <a:r>
              <a:rPr lang="en-US" sz="2800" dirty="0"/>
              <a:t>Pass the CPA Exam</a:t>
            </a:r>
          </a:p>
          <a:p>
            <a:pPr marL="457200" indent="-457200">
              <a:buFont typeface="Arial" panose="020B0604020202020204" pitchFamily="34" charset="0"/>
              <a:buChar char="•"/>
            </a:pPr>
            <a:r>
              <a:rPr lang="en-US" sz="2800" dirty="0"/>
              <a:t>Meet the education requirements</a:t>
            </a:r>
          </a:p>
          <a:p>
            <a:pPr marL="971550" lvl="1" indent="-285750"/>
            <a:r>
              <a:rPr lang="en-US" dirty="0">
                <a:solidFill>
                  <a:schemeClr val="bg1"/>
                </a:solidFill>
              </a:rPr>
              <a:t>150 semester hours of college coursework </a:t>
            </a:r>
          </a:p>
          <a:p>
            <a:pPr marL="971550" lvl="1" indent="-285750"/>
            <a:r>
              <a:rPr lang="en-US" dirty="0">
                <a:solidFill>
                  <a:schemeClr val="bg1"/>
                </a:solidFill>
              </a:rPr>
              <a:t>No fewer than 27 semester hours of upper-level accounting coursework to include 2 hours of research and 2 hours of communication</a:t>
            </a:r>
          </a:p>
          <a:p>
            <a:pPr marL="971550" lvl="1" indent="-285750"/>
            <a:r>
              <a:rPr lang="en-US" dirty="0">
                <a:solidFill>
                  <a:schemeClr val="bg1"/>
                </a:solidFill>
              </a:rPr>
              <a:t>A 3 hour Board approved Ethics course</a:t>
            </a:r>
            <a:endParaRPr lang="en-US" sz="3600" dirty="0">
              <a:solidFill>
                <a:schemeClr val="bg1"/>
              </a:solidFill>
            </a:endParaRPr>
          </a:p>
          <a:p>
            <a:pPr marL="457200" indent="-457200">
              <a:buFont typeface="Arial" panose="020B0604020202020204" pitchFamily="34" charset="0"/>
              <a:buChar char="•"/>
            </a:pPr>
            <a:r>
              <a:rPr lang="en-US" sz="2800" dirty="0"/>
              <a:t> Work experience requirements </a:t>
            </a:r>
            <a:r>
              <a:rPr lang="en-US" sz="1200" dirty="0"/>
              <a:t>(</a:t>
            </a:r>
            <a:r>
              <a:rPr lang="en-US" sz="800" dirty="0">
                <a:hlinkClick r:id="rId2" tooltip="Board Rule 511.122"/>
              </a:rPr>
              <a:t>Board Rule 511.122</a:t>
            </a:r>
            <a:r>
              <a:rPr lang="en-US" sz="800" dirty="0"/>
              <a:t>)</a:t>
            </a:r>
            <a:endParaRPr lang="en-US" sz="1200" dirty="0"/>
          </a:p>
          <a:p>
            <a:pPr marL="971550" lvl="1" indent="-285750"/>
            <a:r>
              <a:rPr lang="en-US" dirty="0">
                <a:solidFill>
                  <a:schemeClr val="bg1"/>
                </a:solidFill>
              </a:rPr>
              <a:t>One year of full-time work experience under the direct supervision of a licensed CPA is required.</a:t>
            </a:r>
          </a:p>
          <a:p>
            <a:pPr marL="971550" lvl="1" indent="-285750"/>
            <a:r>
              <a:rPr lang="en-US" dirty="0">
                <a:solidFill>
                  <a:schemeClr val="bg1"/>
                </a:solidFill>
              </a:rPr>
              <a:t>Part time consists of 2,000 hours of employment over a period &lt;/= 2 consecutive years where 20 hours of work per week is performed on a continuous basis</a:t>
            </a:r>
          </a:p>
          <a:p>
            <a:pPr marL="457200" indent="-457200">
              <a:buFont typeface="Arial" panose="020B0604020202020204" pitchFamily="34" charset="0"/>
              <a:buChar char="•"/>
            </a:pPr>
            <a:r>
              <a:rPr lang="en-US" sz="2800" dirty="0"/>
              <a:t>Pass exam on Rules of Professional Conduct</a:t>
            </a:r>
          </a:p>
          <a:p>
            <a:endParaRPr lang="en-US" sz="1800" dirty="0"/>
          </a:p>
          <a:p>
            <a:endParaRPr lang="en-US" sz="1200" dirty="0"/>
          </a:p>
          <a:p>
            <a:endParaRPr lang="en-US" dirty="0"/>
          </a:p>
          <a:p>
            <a:endParaRPr lang="en-US" dirty="0"/>
          </a:p>
        </p:txBody>
      </p:sp>
      <p:sp>
        <p:nvSpPr>
          <p:cNvPr id="15" name="Text Placeholder 11">
            <a:extLst>
              <a:ext uri="{FF2B5EF4-FFF2-40B4-BE49-F238E27FC236}">
                <a16:creationId xmlns:a16="http://schemas.microsoft.com/office/drawing/2014/main" id="{BA6C1720-8B8A-4E2E-86EA-4CC0457C60CF}"/>
              </a:ext>
            </a:extLst>
          </p:cNvPr>
          <p:cNvSpPr txBox="1">
            <a:spLocks/>
          </p:cNvSpPr>
          <p:nvPr/>
        </p:nvSpPr>
        <p:spPr>
          <a:xfrm>
            <a:off x="841057" y="3445612"/>
            <a:ext cx="4973955" cy="3244556"/>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Persons engaged in the practice of public accountancy in Texas must meet specific eligibility requirements. </a:t>
            </a:r>
          </a:p>
          <a:p>
            <a:r>
              <a:rPr lang="en-US" sz="2000" dirty="0"/>
              <a:t>Only those who meet these requirements will be issued certificates to practice public accountancy in Texas (per State Board Website).</a:t>
            </a:r>
          </a:p>
          <a:p>
            <a:endParaRPr lang="en-US" sz="2000" dirty="0"/>
          </a:p>
          <a:p>
            <a:endParaRPr lang="en-US" sz="2000" dirty="0"/>
          </a:p>
          <a:p>
            <a:r>
              <a:rPr lang="en-US" sz="1100" dirty="0">
                <a:hlinkClick r:id="rId3">
                  <a:extLst>
                    <a:ext uri="{A12FA001-AC4F-418D-AE19-62706E023703}">
                      <ahyp:hlinkClr xmlns:ahyp="http://schemas.microsoft.com/office/drawing/2018/hyperlinkcolor" val="tx"/>
                    </a:ext>
                  </a:extLst>
                </a:hlinkClick>
              </a:rPr>
              <a:t>https://www.tsbpa.texas.gov/exam-qualification/certification-requirements.html</a:t>
            </a:r>
            <a:endParaRPr lang="en-US" sz="1100" dirty="0"/>
          </a:p>
          <a:p>
            <a:endParaRPr lang="en-US" sz="2000" dirty="0"/>
          </a:p>
        </p:txBody>
      </p:sp>
      <p:sp>
        <p:nvSpPr>
          <p:cNvPr id="6" name="Title 9">
            <a:extLst>
              <a:ext uri="{FF2B5EF4-FFF2-40B4-BE49-F238E27FC236}">
                <a16:creationId xmlns:a16="http://schemas.microsoft.com/office/drawing/2014/main" id="{60E134BE-BC78-4709-B720-0CD6000E0FA5}"/>
              </a:ext>
            </a:extLst>
          </p:cNvPr>
          <p:cNvSpPr txBox="1">
            <a:spLocks/>
          </p:cNvSpPr>
          <p:nvPr/>
        </p:nvSpPr>
        <p:spPr>
          <a:xfrm>
            <a:off x="6839340" y="1"/>
            <a:ext cx="4795934" cy="578498"/>
          </a:xfrm>
          <a:prstGeom prst="rect">
            <a:avLst/>
          </a:prstGeom>
        </p:spPr>
        <p:txBody>
          <a:bodyPr vert="horz" lIns="0" tIns="45720" rIns="91440" bIns="45720" rtlCol="0" anchor="b">
            <a:normAutofit fontScale="85000" lnSpcReduction="10000"/>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pPr algn="ctr"/>
            <a:r>
              <a:rPr lang="en-US" dirty="0"/>
              <a:t>Licensing Requirements</a:t>
            </a:r>
          </a:p>
        </p:txBody>
      </p:sp>
    </p:spTree>
    <p:extLst>
      <p:ext uri="{BB962C8B-B14F-4D97-AF65-F5344CB8AC3E}">
        <p14:creationId xmlns:p14="http://schemas.microsoft.com/office/powerpoint/2010/main" val="23492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101737" y="3665204"/>
            <a:ext cx="8090263" cy="2196780"/>
          </a:xfrm>
          <a:solidFill>
            <a:schemeClr val="accent1">
              <a:lumMod val="75000"/>
            </a:schemeClr>
          </a:solidFill>
        </p:spPr>
        <p:txBody>
          <a:bodyPr/>
          <a:lstStyle/>
          <a:p>
            <a:r>
              <a:rPr lang="en-US" dirty="0"/>
              <a:t>TBA Accounting Student Scholarship</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1415924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7718323" y="1175658"/>
            <a:ext cx="3977648" cy="1521468"/>
          </a:xfrm>
        </p:spPr>
        <p:txBody>
          <a:bodyPr>
            <a:normAutofit/>
          </a:bodyPr>
          <a:lstStyle/>
          <a:p>
            <a:r>
              <a:rPr lang="en-US" sz="1800" dirty="0"/>
              <a:t>Contact Financial Aid</a:t>
            </a:r>
          </a:p>
          <a:p>
            <a:pPr marL="971550" lvl="1" indent="-285750"/>
            <a:r>
              <a:rPr lang="en-US" sz="1600" dirty="0"/>
              <a:t>Complete Scholarship Form</a:t>
            </a:r>
          </a:p>
          <a:p>
            <a:pPr marL="971550" lvl="1" indent="-285750"/>
            <a:r>
              <a:rPr lang="en-US" sz="1600" dirty="0"/>
              <a:t>Complete FAFSA</a:t>
            </a:r>
          </a:p>
          <a:p>
            <a:pPr lvl="1" indent="0">
              <a:buNone/>
            </a:pPr>
            <a:r>
              <a:rPr lang="en-US" sz="1300" dirty="0">
                <a:hlinkClick r:id="rId2"/>
              </a:rPr>
              <a:t>https://www.angelo.edu/admissions-and-aid/paying-for-college/office-of-financial-aid-and-scholarships/</a:t>
            </a:r>
            <a:endParaRPr lang="en-US" sz="1300" dirty="0"/>
          </a:p>
          <a:p>
            <a:pPr lvl="1" indent="0">
              <a:buNone/>
            </a:pPr>
            <a:endParaRPr lang="en-US" sz="1600" dirty="0"/>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7718323" y="2724232"/>
            <a:ext cx="3977648" cy="731694"/>
          </a:xfrm>
        </p:spPr>
        <p:txBody>
          <a:bodyPr>
            <a:normAutofit/>
          </a:bodyPr>
          <a:lstStyle/>
          <a:p>
            <a:r>
              <a:rPr lang="en-US" sz="1800" dirty="0"/>
              <a:t>Submit Texas State Board of Public Accountancy Application of Intent</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7635152" y="4052682"/>
            <a:ext cx="3977648" cy="731694"/>
          </a:xfrm>
        </p:spPr>
        <p:txBody>
          <a:bodyPr>
            <a:normAutofit/>
          </a:bodyPr>
          <a:lstStyle/>
          <a:p>
            <a:r>
              <a:rPr lang="en-US" sz="1800" dirty="0"/>
              <a:t>Return completed form and State Board Letter of Deficiency to Finance Aid</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870222" y="900174"/>
            <a:ext cx="4601027" cy="1395208"/>
          </a:xfrm>
        </p:spPr>
        <p:txBody>
          <a:bodyPr>
            <a:normAutofit fontScale="90000"/>
          </a:bodyPr>
          <a:lstStyle/>
          <a:p>
            <a:r>
              <a:rPr lang="en-US" dirty="0"/>
              <a:t>TBA Accounting Student Scholarship Program</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a:xfrm>
            <a:off x="841056" y="3321697"/>
            <a:ext cx="4953253" cy="3531637"/>
          </a:xfrm>
        </p:spPr>
        <p:txBody>
          <a:bodyPr/>
          <a:lstStyle/>
          <a:p>
            <a:pPr marL="285750" indent="-285750">
              <a:buFont typeface="Arial" panose="020B0604020202020204" pitchFamily="34" charset="0"/>
              <a:buChar char="•"/>
            </a:pPr>
            <a:r>
              <a:rPr lang="en-US" sz="1700" dirty="0"/>
              <a:t>Are classified as residents of Texas</a:t>
            </a:r>
          </a:p>
          <a:p>
            <a:pPr marL="285750" indent="-285750">
              <a:buFont typeface="Arial" panose="020B0604020202020204" pitchFamily="34" charset="0"/>
              <a:buChar char="•"/>
            </a:pPr>
            <a:r>
              <a:rPr lang="en-US" sz="1700" dirty="0"/>
              <a:t>Are enrolled at least half-time majoring in accounting</a:t>
            </a:r>
          </a:p>
          <a:p>
            <a:pPr marL="285750" indent="-285750">
              <a:buFont typeface="Arial" panose="020B0604020202020204" pitchFamily="34" charset="0"/>
              <a:buChar char="•"/>
            </a:pPr>
            <a:r>
              <a:rPr lang="en-US" sz="1700" dirty="0"/>
              <a:t> Have filed an Application of Intent to take the CPA examination with the Board</a:t>
            </a:r>
          </a:p>
          <a:p>
            <a:pPr marL="285750" indent="-285750">
              <a:buFont typeface="Arial" panose="020B0604020202020204" pitchFamily="34" charset="0"/>
              <a:buChar char="•"/>
            </a:pPr>
            <a:r>
              <a:rPr lang="en-US" sz="1700" dirty="0"/>
              <a:t>Have completed 15 hours of upper level accounting</a:t>
            </a:r>
          </a:p>
          <a:p>
            <a:pPr marL="285750" indent="-285750">
              <a:buFont typeface="Arial" panose="020B0604020202020204" pitchFamily="34" charset="0"/>
              <a:buChar char="•"/>
            </a:pPr>
            <a:r>
              <a:rPr lang="en-US" sz="1700" dirty="0"/>
              <a:t>Making satisfactory academic progress</a:t>
            </a:r>
          </a:p>
          <a:p>
            <a:pPr marL="285750" indent="-285750">
              <a:buFont typeface="Arial" panose="020B0604020202020204" pitchFamily="34" charset="0"/>
              <a:buChar char="•"/>
            </a:pPr>
            <a:r>
              <a:rPr lang="en-US" sz="1700" dirty="0"/>
              <a:t>Demonstrate financial need</a:t>
            </a:r>
          </a:p>
          <a:p>
            <a:pPr marL="285750" indent="-285750">
              <a:buFont typeface="Arial" panose="020B0604020202020204" pitchFamily="34" charset="0"/>
              <a:buChar char="•"/>
            </a:pPr>
            <a:r>
              <a:rPr lang="en-US" sz="1700" dirty="0"/>
              <a:t>Have not met the education requirements for certification in Texas as a CPA</a:t>
            </a:r>
          </a:p>
        </p:txBody>
      </p:sp>
      <p:pic>
        <p:nvPicPr>
          <p:cNvPr id="40" name="Picture Placeholder 39" title="Decorative"/>
          <p:cNvPicPr>
            <a:picLocks noGrp="1" noChangeAspect="1"/>
          </p:cNvPicPr>
          <p:nvPr>
            <p:ph type="pic" sz="quarter" idx="13"/>
          </p:nvPr>
        </p:nvPicPr>
        <p:blipFill rotWithShape="1">
          <a:blip r:embed="rId3" cstate="email">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xfrm>
            <a:off x="6664532" y="2697126"/>
            <a:ext cx="885235" cy="885235"/>
          </a:xfrm>
          <a:prstGeom prst="rect">
            <a:avLst/>
          </a:prstGeom>
        </p:spPr>
      </p:pic>
      <p:sp>
        <p:nvSpPr>
          <p:cNvPr id="4" name="TextBox 3">
            <a:extLst>
              <a:ext uri="{FF2B5EF4-FFF2-40B4-BE49-F238E27FC236}">
                <a16:creationId xmlns:a16="http://schemas.microsoft.com/office/drawing/2014/main" id="{440612E5-1B79-4156-A7AF-009FF26248F4}"/>
              </a:ext>
            </a:extLst>
          </p:cNvPr>
          <p:cNvSpPr txBox="1"/>
          <p:nvPr/>
        </p:nvSpPr>
        <p:spPr>
          <a:xfrm>
            <a:off x="6749917" y="195943"/>
            <a:ext cx="5249250" cy="584775"/>
          </a:xfrm>
          <a:prstGeom prst="rect">
            <a:avLst/>
          </a:prstGeom>
          <a:solidFill>
            <a:srgbClr val="0F3955"/>
          </a:solidFill>
        </p:spPr>
        <p:txBody>
          <a:bodyPr wrap="square" rtlCol="0">
            <a:spAutoFit/>
          </a:bodyPr>
          <a:lstStyle/>
          <a:p>
            <a:pPr algn="ctr"/>
            <a:r>
              <a:rPr lang="en-US" sz="3200" dirty="0">
                <a:solidFill>
                  <a:schemeClr val="bg1"/>
                </a:solidFill>
              </a:rPr>
              <a:t>Application Process</a:t>
            </a:r>
          </a:p>
        </p:txBody>
      </p:sp>
      <p:pic>
        <p:nvPicPr>
          <p:cNvPr id="9" name="Graphic 8" descr="Envelope">
            <a:extLst>
              <a:ext uri="{FF2B5EF4-FFF2-40B4-BE49-F238E27FC236}">
                <a16:creationId xmlns:a16="http://schemas.microsoft.com/office/drawing/2014/main" id="{2298E41C-B13E-4CC7-889A-A9FEA29B6E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9949" y="3932575"/>
            <a:ext cx="914400" cy="914400"/>
          </a:xfrm>
          <a:prstGeom prst="rect">
            <a:avLst/>
          </a:prstGeom>
        </p:spPr>
      </p:pic>
      <p:pic>
        <p:nvPicPr>
          <p:cNvPr id="11" name="Graphic 10" descr="Receiver">
            <a:extLst>
              <a:ext uri="{FF2B5EF4-FFF2-40B4-BE49-F238E27FC236}">
                <a16:creationId xmlns:a16="http://schemas.microsoft.com/office/drawing/2014/main" id="{AF460BA6-AEA4-4745-B614-BAC7019CB2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35367" y="1302648"/>
            <a:ext cx="914400" cy="914400"/>
          </a:xfrm>
          <a:prstGeom prst="rect">
            <a:avLst/>
          </a:prstGeom>
        </p:spPr>
      </p:pic>
      <p:pic>
        <p:nvPicPr>
          <p:cNvPr id="24" name="Graphic 23" descr="Alarm clock">
            <a:extLst>
              <a:ext uri="{FF2B5EF4-FFF2-40B4-BE49-F238E27FC236}">
                <a16:creationId xmlns:a16="http://schemas.microsoft.com/office/drawing/2014/main" id="{7585A1B9-E4D7-4440-91AC-800DF324AC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49949" y="5434049"/>
            <a:ext cx="914400" cy="914400"/>
          </a:xfrm>
          <a:prstGeom prst="rect">
            <a:avLst/>
          </a:prstGeom>
        </p:spPr>
      </p:pic>
      <p:sp>
        <p:nvSpPr>
          <p:cNvPr id="30" name="Text Placeholder 20">
            <a:extLst>
              <a:ext uri="{FF2B5EF4-FFF2-40B4-BE49-F238E27FC236}">
                <a16:creationId xmlns:a16="http://schemas.microsoft.com/office/drawing/2014/main" id="{0AA979E1-416F-4AC1-A71C-9CA7E445D527}"/>
              </a:ext>
            </a:extLst>
          </p:cNvPr>
          <p:cNvSpPr txBox="1">
            <a:spLocks/>
          </p:cNvSpPr>
          <p:nvPr/>
        </p:nvSpPr>
        <p:spPr>
          <a:xfrm>
            <a:off x="7718323" y="5372833"/>
            <a:ext cx="4280844" cy="1102607"/>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Fall Semester awards</a:t>
            </a:r>
            <a:r>
              <a:rPr lang="en-US" dirty="0"/>
              <a:t>               Sept. 15 - Dec. 15</a:t>
            </a:r>
          </a:p>
          <a:p>
            <a:r>
              <a:rPr lang="en-US" b="1" dirty="0"/>
              <a:t>Spring Semester awards</a:t>
            </a:r>
            <a:r>
              <a:rPr lang="en-US" dirty="0"/>
              <a:t>          Jan 15 - May 15</a:t>
            </a:r>
          </a:p>
          <a:p>
            <a:r>
              <a:rPr lang="en-US" b="1" dirty="0"/>
              <a:t>Summer Semester awards</a:t>
            </a:r>
            <a:r>
              <a:rPr lang="en-US" dirty="0"/>
              <a:t>       May 15 - June 15</a:t>
            </a:r>
          </a:p>
        </p:txBody>
      </p:sp>
    </p:spTree>
    <p:extLst>
      <p:ext uri="{BB962C8B-B14F-4D97-AF65-F5344CB8AC3E}">
        <p14:creationId xmlns:p14="http://schemas.microsoft.com/office/powerpoint/2010/main" val="2032607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542101" y="1239892"/>
            <a:ext cx="3677816" cy="934141"/>
          </a:xfrm>
          <a:solidFill>
            <a:schemeClr val="accent1">
              <a:lumMod val="75000"/>
            </a:schemeClr>
          </a:solidFill>
        </p:spPr>
        <p:txBody>
          <a:bodyPr>
            <a:normAutofit/>
          </a:bodyPr>
          <a:lstStyle/>
          <a:p>
            <a:r>
              <a:rPr lang="en-US" dirty="0"/>
              <a:t>KEEP IN MIND</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4745620" y="0"/>
            <a:ext cx="7446380" cy="3428989"/>
          </a:xfrm>
          <a:solidFill>
            <a:schemeClr val="bg1"/>
          </a:solidFill>
        </p:spPr>
        <p:txBody>
          <a:bodyPr>
            <a:normAutofit lnSpcReduction="10000"/>
          </a:bodyPr>
          <a:lstStyle/>
          <a:p>
            <a:endParaRPr lang="en-US" sz="1800" dirty="0"/>
          </a:p>
          <a:p>
            <a:pPr marL="742950" lvl="1" indent="-285750">
              <a:buFont typeface="Arial" panose="020B0604020202020204" pitchFamily="34" charset="0"/>
              <a:buChar char="•"/>
            </a:pPr>
            <a:r>
              <a:rPr lang="en-US" sz="1600" dirty="0"/>
              <a:t>Student must major in accounting</a:t>
            </a:r>
          </a:p>
          <a:p>
            <a:pPr lvl="1"/>
            <a:endParaRPr lang="en-US" sz="1600" dirty="0"/>
          </a:p>
          <a:p>
            <a:pPr marL="742950" lvl="1" indent="-285750">
              <a:buFont typeface="Arial" panose="020B0604020202020204" pitchFamily="34" charset="0"/>
              <a:buChar char="•"/>
            </a:pPr>
            <a:r>
              <a:rPr lang="en-US" sz="1600" dirty="0"/>
              <a:t>Student must reapply each semester </a:t>
            </a:r>
          </a:p>
          <a:p>
            <a:pPr lvl="1"/>
            <a:endParaRPr lang="en-US" sz="1600" dirty="0"/>
          </a:p>
          <a:p>
            <a:pPr marL="742950" lvl="1" indent="-285750">
              <a:buFont typeface="Arial" panose="020B0604020202020204" pitchFamily="34" charset="0"/>
              <a:buChar char="•"/>
            </a:pPr>
            <a:r>
              <a:rPr lang="en-US" sz="1600" dirty="0"/>
              <a:t>Student must take the CPA Exam as a Texas Candidate within 3 years of submitting the application of intent</a:t>
            </a:r>
          </a:p>
          <a:p>
            <a:pPr lvl="1"/>
            <a:endParaRPr lang="en-US" sz="1600" dirty="0"/>
          </a:p>
          <a:p>
            <a:pPr marL="742950" lvl="1" indent="-285750">
              <a:buFont typeface="Arial" panose="020B0604020202020204" pitchFamily="34" charset="0"/>
              <a:buChar char="•"/>
            </a:pPr>
            <a:r>
              <a:rPr lang="en-US" sz="1600" dirty="0"/>
              <a:t>Student must confirm that after passing all CPA exams, student will become a licensed CPA in Texas</a:t>
            </a:r>
          </a:p>
          <a:p>
            <a:pPr lvl="1"/>
            <a:endParaRPr lang="en-US" sz="1600" dirty="0"/>
          </a:p>
          <a:p>
            <a:pPr marL="742950" lvl="1" indent="-285750">
              <a:buFont typeface="Arial" panose="020B0604020202020204" pitchFamily="34" charset="0"/>
              <a:buChar char="•"/>
            </a:pPr>
            <a:r>
              <a:rPr lang="en-US" sz="1600" dirty="0"/>
              <a:t>If these contractual requirements are not met, ALL FUNDS  must be REPAID to State Board.</a:t>
            </a:r>
          </a:p>
        </p:txBody>
      </p:sp>
      <p:sp>
        <p:nvSpPr>
          <p:cNvPr id="9" name="Text Placeholder 8"/>
          <p:cNvSpPr>
            <a:spLocks noGrp="1"/>
          </p:cNvSpPr>
          <p:nvPr>
            <p:ph type="body" sz="quarter" idx="16"/>
          </p:nvPr>
        </p:nvSpPr>
        <p:spPr>
          <a:xfrm>
            <a:off x="838200" y="3910971"/>
            <a:ext cx="3085618" cy="2630756"/>
          </a:xfrm>
        </p:spPr>
        <p:txBody>
          <a:bodyPr>
            <a:normAutofit/>
          </a:bodyPr>
          <a:lstStyle/>
          <a:p>
            <a:pPr lvl="1"/>
            <a:endParaRPr lang="en-US" dirty="0"/>
          </a:p>
          <a:p>
            <a:endParaRPr lang="en-US" dirty="0"/>
          </a:p>
        </p:txBody>
      </p:sp>
      <p:pic>
        <p:nvPicPr>
          <p:cNvPr id="12" name="Picture 11">
            <a:extLst>
              <a:ext uri="{FF2B5EF4-FFF2-40B4-BE49-F238E27FC236}">
                <a16:creationId xmlns:a16="http://schemas.microsoft.com/office/drawing/2014/main" id="{BABA0226-CF6F-44E3-BF08-0B4A42C877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45619" y="3428989"/>
            <a:ext cx="7446380" cy="3445055"/>
          </a:xfrm>
          <a:prstGeom prst="rect">
            <a:avLst/>
          </a:prstGeom>
        </p:spPr>
      </p:pic>
      <p:sp>
        <p:nvSpPr>
          <p:cNvPr id="15" name="Title 4">
            <a:extLst>
              <a:ext uri="{FF2B5EF4-FFF2-40B4-BE49-F238E27FC236}">
                <a16:creationId xmlns:a16="http://schemas.microsoft.com/office/drawing/2014/main" id="{A23280A7-C9DF-40CB-9FCE-15F48A845823}"/>
              </a:ext>
            </a:extLst>
          </p:cNvPr>
          <p:cNvSpPr txBox="1">
            <a:spLocks/>
          </p:cNvSpPr>
          <p:nvPr/>
        </p:nvSpPr>
        <p:spPr>
          <a:xfrm>
            <a:off x="542101" y="2580196"/>
            <a:ext cx="4029899" cy="3961531"/>
          </a:xfrm>
          <a:prstGeom prst="rect">
            <a:avLst/>
          </a:prstGeom>
          <a:solidFill>
            <a:schemeClr val="accent1">
              <a:lumMod val="75000"/>
            </a:schemeClr>
          </a:solidFill>
        </p:spPr>
        <p:txBody>
          <a:bodyPr vert="horz" lIns="0" tIns="45720" rIns="91440" bIns="45720" rtlCol="0" anchor="t">
            <a:normAutofit/>
          </a:bodyPr>
          <a:lstStyle>
            <a:lvl1pPr algn="l" defTabSz="914400" rtl="0" eaLnBrk="1" latinLnBrk="0" hangingPunct="1">
              <a:lnSpc>
                <a:spcPct val="90000"/>
              </a:lnSpc>
              <a:spcBef>
                <a:spcPct val="0"/>
              </a:spcBef>
              <a:buNone/>
              <a:defRPr sz="4400" b="1" i="0" kern="1200" spc="-150">
                <a:solidFill>
                  <a:schemeClr val="bg1"/>
                </a:solidFill>
                <a:latin typeface="+mj-lt"/>
                <a:ea typeface="+mj-ea"/>
                <a:cs typeface="Gill Sans" panose="020B0502020104020203" pitchFamily="34" charset="-79"/>
              </a:defRPr>
            </a:lvl1pPr>
          </a:lstStyle>
          <a:p>
            <a:r>
              <a:rPr lang="en-US" sz="2400" b="0" dirty="0"/>
              <a:t>When applying for the Accounting Student  Scholarship, please keep the following points in mind.</a:t>
            </a:r>
          </a:p>
          <a:p>
            <a:endParaRPr lang="en-US" sz="2400" b="0" dirty="0"/>
          </a:p>
          <a:p>
            <a:endParaRPr lang="en-US" sz="2400" b="0" dirty="0"/>
          </a:p>
          <a:p>
            <a:endParaRPr lang="en-US" sz="2400" b="0" dirty="0"/>
          </a:p>
          <a:p>
            <a:endParaRPr lang="en-US" sz="2400" b="0" dirty="0"/>
          </a:p>
          <a:p>
            <a:endParaRPr lang="en-US" sz="2400" b="0" dirty="0"/>
          </a:p>
          <a:p>
            <a:endParaRPr lang="en-US" sz="2400" b="0" dirty="0"/>
          </a:p>
          <a:p>
            <a:endParaRPr lang="en-US" sz="2800" b="0" dirty="0">
              <a:latin typeface="+mn-lt"/>
            </a:endParaRPr>
          </a:p>
          <a:p>
            <a:r>
              <a:rPr lang="en-US" sz="1400" b="0" dirty="0">
                <a:latin typeface="+mn-lt"/>
                <a:hlinkClick r:id="rId4">
                  <a:extLst>
                    <a:ext uri="{A12FA001-AC4F-418D-AE19-62706E023703}">
                      <ahyp:hlinkClr xmlns:ahyp="http://schemas.microsoft.com/office/drawing/2018/hyperlinkcolor" val="tx"/>
                    </a:ext>
                  </a:extLst>
                </a:hlinkClick>
              </a:rPr>
              <a:t>https://www.tsbpa.texas.gov/scholarship/applications-who-can-apply.html</a:t>
            </a:r>
            <a:endParaRPr lang="en-US" sz="1400" b="0" dirty="0">
              <a:latin typeface="+mn-lt"/>
            </a:endParaRPr>
          </a:p>
          <a:p>
            <a:endParaRPr lang="en-US" sz="1200" b="0" dirty="0"/>
          </a:p>
        </p:txBody>
      </p:sp>
    </p:spTree>
    <p:extLst>
      <p:ext uri="{BB962C8B-B14F-4D97-AF65-F5344CB8AC3E}">
        <p14:creationId xmlns:p14="http://schemas.microsoft.com/office/powerpoint/2010/main" val="1501632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2565399" y="2759676"/>
            <a:ext cx="7252505" cy="1239021"/>
          </a:xfrm>
        </p:spPr>
        <p:txBody>
          <a:bodyPr/>
          <a:lstStyle/>
          <a:p>
            <a:r>
              <a:rPr lang="en-US" sz="3600" dirty="0"/>
              <a:t>Angelo State</a:t>
            </a:r>
            <a:br>
              <a:rPr lang="en-US" sz="3600" dirty="0"/>
            </a:br>
            <a:r>
              <a:rPr lang="en-US" sz="3600" dirty="0"/>
              <a:t>Masters of Professional Accountancy</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p:txBody>
          <a:bodyPr>
            <a:normAutofit fontScale="92500" lnSpcReduction="10000"/>
          </a:bodyPr>
          <a:lstStyle/>
          <a:p>
            <a:r>
              <a:rPr lang="en-US" sz="2000" dirty="0"/>
              <a:t>An Overview</a:t>
            </a:r>
          </a:p>
        </p:txBody>
      </p:sp>
      <p:sp>
        <p:nvSpPr>
          <p:cNvPr id="4" name="Text Placeholder 2">
            <a:extLst>
              <a:ext uri="{FF2B5EF4-FFF2-40B4-BE49-F238E27FC236}">
                <a16:creationId xmlns:a16="http://schemas.microsoft.com/office/drawing/2014/main" id="{29C75F3F-DDFD-40D2-BF69-0191EF3A3F38}"/>
              </a:ext>
            </a:extLst>
          </p:cNvPr>
          <p:cNvSpPr txBox="1">
            <a:spLocks/>
          </p:cNvSpPr>
          <p:nvPr/>
        </p:nvSpPr>
        <p:spPr>
          <a:xfrm>
            <a:off x="2469748" y="5140972"/>
            <a:ext cx="7252504" cy="33854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600" b="0" i="0" kern="1200" spc="3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By: Cathryn Golden, Sr. Instructor and </a:t>
            </a:r>
            <a:r>
              <a:rPr lang="en-US" sz="2000" dirty="0" err="1"/>
              <a:t>MPAc</a:t>
            </a:r>
            <a:r>
              <a:rPr lang="en-US" sz="2000" dirty="0"/>
              <a:t> Director</a:t>
            </a:r>
          </a:p>
        </p:txBody>
      </p:sp>
    </p:spTree>
    <p:extLst>
      <p:ext uri="{BB962C8B-B14F-4D97-AF65-F5344CB8AC3E}">
        <p14:creationId xmlns:p14="http://schemas.microsoft.com/office/powerpoint/2010/main" val="7959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338735" y="3665204"/>
            <a:ext cx="7853265" cy="2196780"/>
          </a:xfrm>
          <a:solidFill>
            <a:srgbClr val="3B7579"/>
          </a:solidFill>
        </p:spPr>
        <p:txBody>
          <a:bodyPr/>
          <a:lstStyle/>
          <a:p>
            <a:r>
              <a:rPr lang="en-US" dirty="0"/>
              <a:t>Application of Intent</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311857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p:txBody>
          <a:bodyPr>
            <a:normAutofit/>
          </a:bodyPr>
          <a:lstStyle/>
          <a:p>
            <a:r>
              <a:rPr lang="en-US" dirty="0"/>
              <a:t>Application of Intent</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161575"/>
            <a:ext cx="6121722" cy="382749"/>
          </a:xfrm>
        </p:spPr>
        <p:txBody>
          <a:bodyPr/>
          <a:lstStyle/>
          <a:p>
            <a:r>
              <a:rPr lang="en-US" dirty="0"/>
              <a:t>Application is Good for 2 Years</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602259"/>
            <a:ext cx="6121722" cy="685365"/>
          </a:xfrm>
        </p:spPr>
        <p:txBody>
          <a:bodyPr>
            <a:normAutofit/>
          </a:bodyPr>
          <a:lstStyle/>
          <a:p>
            <a:pPr marL="285750" indent="-285750">
              <a:buFont typeface="Arial" panose="020B0604020202020204" pitchFamily="34" charset="0"/>
              <a:buChar char="•"/>
            </a:pPr>
            <a:r>
              <a:rPr lang="en-US" sz="1800" dirty="0"/>
              <a:t>You need to start sitting (not complete) CPA exams within 2 years of filing the form</a:t>
            </a:r>
          </a:p>
        </p:txBody>
      </p:sp>
      <p:sp>
        <p:nvSpPr>
          <p:cNvPr id="9" name="Text Placeholder 8"/>
          <p:cNvSpPr>
            <a:spLocks noGrp="1"/>
          </p:cNvSpPr>
          <p:nvPr>
            <p:ph type="body" sz="quarter" idx="16"/>
          </p:nvPr>
        </p:nvSpPr>
        <p:spPr>
          <a:xfrm>
            <a:off x="408562" y="3910971"/>
            <a:ext cx="3988340" cy="2630756"/>
          </a:xfrm>
        </p:spPr>
        <p:txBody>
          <a:bodyPr>
            <a:normAutofit/>
          </a:bodyPr>
          <a:lstStyle/>
          <a:p>
            <a:r>
              <a:rPr lang="en-US" b="1" dirty="0"/>
              <a:t>Application package includes</a:t>
            </a:r>
          </a:p>
          <a:p>
            <a:pPr marL="800100" lvl="1" indent="-342900">
              <a:buFont typeface="Arial" panose="020B0604020202020204" pitchFamily="34" charset="0"/>
              <a:buChar char="•"/>
            </a:pPr>
            <a:r>
              <a:rPr lang="en-US" sz="1600" dirty="0"/>
              <a:t>Form</a:t>
            </a:r>
          </a:p>
          <a:p>
            <a:pPr marL="800100" lvl="1" indent="-342900">
              <a:buFont typeface="Arial" panose="020B0604020202020204" pitchFamily="34" charset="0"/>
              <a:buChar char="•"/>
            </a:pPr>
            <a:r>
              <a:rPr lang="en-US" sz="1600" dirty="0"/>
              <a:t>Passport Style Photo</a:t>
            </a:r>
          </a:p>
          <a:p>
            <a:pPr marL="800100" lvl="1" indent="-342900">
              <a:buFont typeface="Arial" panose="020B0604020202020204" pitchFamily="34" charset="0"/>
              <a:buChar char="•"/>
            </a:pPr>
            <a:r>
              <a:rPr lang="en-US" sz="1600" dirty="0"/>
              <a:t>$25 check or money order</a:t>
            </a:r>
          </a:p>
          <a:p>
            <a:pPr marL="800100" lvl="1" indent="-342900">
              <a:buFont typeface="Arial" panose="020B0604020202020204" pitchFamily="34" charset="0"/>
              <a:buChar char="•"/>
            </a:pPr>
            <a:r>
              <a:rPr lang="en-US" sz="1600" dirty="0"/>
              <a:t>Official Transcript</a:t>
            </a:r>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endParaRPr lang="en-US" dirty="0"/>
          </a:p>
          <a:p>
            <a:pPr lvl="1"/>
            <a:r>
              <a:rPr lang="en-US" sz="900" dirty="0">
                <a:hlinkClick r:id="rId3"/>
              </a:rPr>
              <a:t>https://www.tsbpa.texas.gov/exam-qualification/applications-application-of-intent.html</a:t>
            </a:r>
            <a:endParaRPr lang="en-US" sz="900" dirty="0"/>
          </a:p>
          <a:p>
            <a:pPr lvl="1"/>
            <a:endParaRPr lang="en-US" dirty="0"/>
          </a:p>
          <a:p>
            <a:endParaRPr lang="en-US" dirty="0"/>
          </a:p>
        </p:txBody>
      </p:sp>
      <p:sp>
        <p:nvSpPr>
          <p:cNvPr id="10" name="Text Placeholder 6">
            <a:extLst>
              <a:ext uri="{FF2B5EF4-FFF2-40B4-BE49-F238E27FC236}">
                <a16:creationId xmlns:a16="http://schemas.microsoft.com/office/drawing/2014/main" id="{59A2AFF1-7D77-47F2-8696-B6351CB2D020}"/>
              </a:ext>
            </a:extLst>
          </p:cNvPr>
          <p:cNvSpPr txBox="1">
            <a:spLocks/>
          </p:cNvSpPr>
          <p:nvPr/>
        </p:nvSpPr>
        <p:spPr>
          <a:xfrm>
            <a:off x="5359078" y="1536933"/>
            <a:ext cx="6121722" cy="382749"/>
          </a:xfrm>
          <a:prstGeom prst="rect">
            <a:avLst/>
          </a:prstGeom>
        </p:spPr>
        <p:txBody>
          <a:bodyPr vert="horz" lIns="0" tIns="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Complete Your Application of Intent IF:</a:t>
            </a:r>
          </a:p>
        </p:txBody>
      </p:sp>
      <p:sp>
        <p:nvSpPr>
          <p:cNvPr id="11" name="Text Placeholder 7">
            <a:extLst>
              <a:ext uri="{FF2B5EF4-FFF2-40B4-BE49-F238E27FC236}">
                <a16:creationId xmlns:a16="http://schemas.microsoft.com/office/drawing/2014/main" id="{E0E30D71-CC7E-4604-A002-36B79A245A99}"/>
              </a:ext>
            </a:extLst>
          </p:cNvPr>
          <p:cNvSpPr txBox="1">
            <a:spLocks/>
          </p:cNvSpPr>
          <p:nvPr/>
        </p:nvSpPr>
        <p:spPr>
          <a:xfrm>
            <a:off x="5359078" y="2015625"/>
            <a:ext cx="6546783" cy="685365"/>
          </a:xfrm>
          <a:prstGeom prst="rect">
            <a:avLst/>
          </a:prstGeom>
        </p:spPr>
        <p:txBody>
          <a:bodyPr vert="horz" lIns="0" tIns="0" rIns="91440" bIns="45720" rtlCol="0">
            <a:normAutofit fontScale="92500" lnSpcReduction="10000"/>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1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800" dirty="0"/>
              <a:t>You plan to apply for the TBA Accounting Student Scholarship</a:t>
            </a:r>
          </a:p>
          <a:p>
            <a:pPr marL="285750" indent="-285750">
              <a:buFont typeface="Arial" panose="020B0604020202020204" pitchFamily="34" charset="0"/>
              <a:buChar char="•"/>
            </a:pPr>
            <a:r>
              <a:rPr lang="en-US" sz="1800" dirty="0"/>
              <a:t>You plan to begin sitting for your CPA exams within the next 2 years</a:t>
            </a:r>
          </a:p>
        </p:txBody>
      </p:sp>
    </p:spTree>
    <p:extLst>
      <p:ext uri="{BB962C8B-B14F-4D97-AF65-F5344CB8AC3E}">
        <p14:creationId xmlns:p14="http://schemas.microsoft.com/office/powerpoint/2010/main" val="1233871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B7579"/>
        </a:solidFill>
        <a:effectLst/>
      </p:bgPr>
    </p:bg>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451C89A-23EA-40C6-89D1-4F7D7F15F694}"/>
              </a:ext>
            </a:extLst>
          </p:cNvPr>
          <p:cNvPicPr>
            <a:picLocks noGrp="1" noChangeAspect="1"/>
          </p:cNvPicPr>
          <p:nvPr>
            <p:ph type="pic" sz="quarter" idx="10"/>
          </p:nvPr>
        </p:nvPicPr>
        <p:blipFill rotWithShape="1">
          <a:blip r:embed="rId2"/>
          <a:srcRect t="103" b="-445"/>
          <a:stretch/>
        </p:blipFill>
        <p:spPr>
          <a:xfrm>
            <a:off x="158619" y="160784"/>
            <a:ext cx="7819053" cy="6536432"/>
          </a:xfrm>
        </p:spPr>
      </p:pic>
      <p:sp>
        <p:nvSpPr>
          <p:cNvPr id="14" name="TextBox 13">
            <a:extLst>
              <a:ext uri="{FF2B5EF4-FFF2-40B4-BE49-F238E27FC236}">
                <a16:creationId xmlns:a16="http://schemas.microsoft.com/office/drawing/2014/main" id="{A75F0B3C-3EB5-49BE-9D06-7E634F6C3BA9}"/>
              </a:ext>
            </a:extLst>
          </p:cNvPr>
          <p:cNvSpPr txBox="1"/>
          <p:nvPr/>
        </p:nvSpPr>
        <p:spPr>
          <a:xfrm>
            <a:off x="7977680" y="677814"/>
            <a:ext cx="4204997" cy="1200329"/>
          </a:xfrm>
          <a:prstGeom prst="rect">
            <a:avLst/>
          </a:prstGeom>
          <a:noFill/>
        </p:spPr>
        <p:txBody>
          <a:bodyPr wrap="square" rtlCol="0">
            <a:spAutoFit/>
          </a:bodyPr>
          <a:lstStyle/>
          <a:p>
            <a:r>
              <a:rPr lang="en-US" dirty="0">
                <a:solidFill>
                  <a:schemeClr val="bg1"/>
                </a:solidFill>
              </a:rPr>
              <a:t>Financial Accounting – ACCT 3311</a:t>
            </a:r>
          </a:p>
          <a:p>
            <a:r>
              <a:rPr lang="en-US" dirty="0">
                <a:solidFill>
                  <a:schemeClr val="bg1"/>
                </a:solidFill>
              </a:rPr>
              <a:t>Audit – ACCT 4303</a:t>
            </a:r>
          </a:p>
          <a:p>
            <a:r>
              <a:rPr lang="en-US" dirty="0">
                <a:solidFill>
                  <a:schemeClr val="bg1"/>
                </a:solidFill>
              </a:rPr>
              <a:t>Tax – ACCT 3363</a:t>
            </a:r>
          </a:p>
          <a:p>
            <a:r>
              <a:rPr lang="en-US" dirty="0">
                <a:solidFill>
                  <a:schemeClr val="bg1"/>
                </a:solidFill>
              </a:rPr>
              <a:t>AIS – ACCT 3305</a:t>
            </a:r>
          </a:p>
        </p:txBody>
      </p:sp>
      <p:sp>
        <p:nvSpPr>
          <p:cNvPr id="15" name="TextBox 14">
            <a:extLst>
              <a:ext uri="{FF2B5EF4-FFF2-40B4-BE49-F238E27FC236}">
                <a16:creationId xmlns:a16="http://schemas.microsoft.com/office/drawing/2014/main" id="{A466120E-8A7D-45FD-9083-4BE81417F412}"/>
              </a:ext>
            </a:extLst>
          </p:cNvPr>
          <p:cNvSpPr txBox="1"/>
          <p:nvPr/>
        </p:nvSpPr>
        <p:spPr>
          <a:xfrm>
            <a:off x="7977676" y="2117839"/>
            <a:ext cx="4204997" cy="646331"/>
          </a:xfrm>
          <a:prstGeom prst="rect">
            <a:avLst/>
          </a:prstGeom>
          <a:noFill/>
        </p:spPr>
        <p:txBody>
          <a:bodyPr wrap="square" rtlCol="0">
            <a:spAutoFit/>
          </a:bodyPr>
          <a:lstStyle/>
          <a:p>
            <a:r>
              <a:rPr lang="en-US" dirty="0">
                <a:solidFill>
                  <a:schemeClr val="bg1"/>
                </a:solidFill>
              </a:rPr>
              <a:t>3 additional accounting courses</a:t>
            </a:r>
          </a:p>
          <a:p>
            <a:r>
              <a:rPr lang="en-US" dirty="0">
                <a:solidFill>
                  <a:schemeClr val="bg1"/>
                </a:solidFill>
              </a:rPr>
              <a:t>ACCT 3312, ACCT 3313, ACCT 3331</a:t>
            </a:r>
          </a:p>
        </p:txBody>
      </p:sp>
      <p:sp>
        <p:nvSpPr>
          <p:cNvPr id="16" name="TextBox 15">
            <a:extLst>
              <a:ext uri="{FF2B5EF4-FFF2-40B4-BE49-F238E27FC236}">
                <a16:creationId xmlns:a16="http://schemas.microsoft.com/office/drawing/2014/main" id="{5C209D22-CD1A-4DFF-AA2D-67653E34504F}"/>
              </a:ext>
            </a:extLst>
          </p:cNvPr>
          <p:cNvSpPr txBox="1"/>
          <p:nvPr/>
        </p:nvSpPr>
        <p:spPr>
          <a:xfrm>
            <a:off x="7987011" y="3779529"/>
            <a:ext cx="4204997" cy="1754326"/>
          </a:xfrm>
          <a:prstGeom prst="rect">
            <a:avLst/>
          </a:prstGeom>
          <a:noFill/>
        </p:spPr>
        <p:txBody>
          <a:bodyPr wrap="square" rtlCol="0">
            <a:spAutoFit/>
          </a:bodyPr>
          <a:lstStyle/>
          <a:p>
            <a:r>
              <a:rPr lang="en-US" dirty="0">
                <a:solidFill>
                  <a:schemeClr val="bg1"/>
                </a:solidFill>
              </a:rPr>
              <a:t>24 hours of business courses with no more than 6 hours from a discipline.</a:t>
            </a:r>
          </a:p>
          <a:p>
            <a:endParaRPr lang="en-US" dirty="0">
              <a:solidFill>
                <a:schemeClr val="bg1"/>
              </a:solidFill>
            </a:endParaRPr>
          </a:p>
          <a:p>
            <a:r>
              <a:rPr lang="en-US" dirty="0">
                <a:solidFill>
                  <a:schemeClr val="bg1"/>
                </a:solidFill>
              </a:rPr>
              <a:t>Typically, 3000 or higher</a:t>
            </a:r>
          </a:p>
          <a:p>
            <a:r>
              <a:rPr lang="en-US" dirty="0">
                <a:solidFill>
                  <a:schemeClr val="bg1"/>
                </a:solidFill>
              </a:rPr>
              <a:t>Exception: Business Stats and ECON </a:t>
            </a:r>
          </a:p>
          <a:p>
            <a:endParaRPr lang="en-US" dirty="0"/>
          </a:p>
        </p:txBody>
      </p:sp>
      <p:sp>
        <p:nvSpPr>
          <p:cNvPr id="17" name="TextBox 16">
            <a:extLst>
              <a:ext uri="{FF2B5EF4-FFF2-40B4-BE49-F238E27FC236}">
                <a16:creationId xmlns:a16="http://schemas.microsoft.com/office/drawing/2014/main" id="{D191CD32-2763-4514-8311-509FEBE42A81}"/>
              </a:ext>
            </a:extLst>
          </p:cNvPr>
          <p:cNvSpPr txBox="1"/>
          <p:nvPr/>
        </p:nvSpPr>
        <p:spPr>
          <a:xfrm>
            <a:off x="7977672" y="6053902"/>
            <a:ext cx="4204997" cy="646331"/>
          </a:xfrm>
          <a:prstGeom prst="rect">
            <a:avLst/>
          </a:prstGeom>
          <a:noFill/>
        </p:spPr>
        <p:txBody>
          <a:bodyPr wrap="square" rtlCol="0">
            <a:spAutoFit/>
          </a:bodyPr>
          <a:lstStyle/>
          <a:p>
            <a:r>
              <a:rPr lang="en-US" dirty="0">
                <a:solidFill>
                  <a:schemeClr val="bg1"/>
                </a:solidFill>
              </a:rPr>
              <a:t>At ASU – COMM 3352 (1 </a:t>
            </a:r>
            <a:r>
              <a:rPr lang="en-US" dirty="0" err="1">
                <a:solidFill>
                  <a:schemeClr val="bg1"/>
                </a:solidFill>
              </a:rPr>
              <a:t>hr</a:t>
            </a:r>
            <a:r>
              <a:rPr lang="en-US" dirty="0">
                <a:solidFill>
                  <a:schemeClr val="bg1"/>
                </a:solidFill>
              </a:rPr>
              <a:t>) and ACCT 4303 (1 </a:t>
            </a:r>
            <a:r>
              <a:rPr lang="en-US" dirty="0" err="1">
                <a:solidFill>
                  <a:schemeClr val="bg1"/>
                </a:solidFill>
              </a:rPr>
              <a:t>hr</a:t>
            </a:r>
            <a:r>
              <a:rPr lang="en-US" dirty="0">
                <a:solidFill>
                  <a:schemeClr val="bg1"/>
                </a:solidFill>
              </a:rPr>
              <a:t>)</a:t>
            </a:r>
          </a:p>
        </p:txBody>
      </p:sp>
    </p:spTree>
    <p:extLst>
      <p:ext uri="{BB962C8B-B14F-4D97-AF65-F5344CB8AC3E}">
        <p14:creationId xmlns:p14="http://schemas.microsoft.com/office/powerpoint/2010/main" val="3819736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369B55A5-A8F8-4BA5-B701-815A2555EAF0}"/>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7734" b="7734"/>
          <a:stretch>
            <a:fillRect/>
          </a:stretch>
        </p:blipFill>
        <p:spPr/>
      </p:pic>
      <p:sp>
        <p:nvSpPr>
          <p:cNvPr id="3" name="Text Placeholder 2">
            <a:extLst>
              <a:ext uri="{FF2B5EF4-FFF2-40B4-BE49-F238E27FC236}">
                <a16:creationId xmlns:a16="http://schemas.microsoft.com/office/drawing/2014/main" id="{58837D3B-DEE8-4EDC-8355-A9B108B971C7}"/>
              </a:ext>
            </a:extLst>
          </p:cNvPr>
          <p:cNvSpPr>
            <a:spLocks noGrp="1"/>
          </p:cNvSpPr>
          <p:nvPr>
            <p:ph type="body" sz="quarter" idx="14"/>
          </p:nvPr>
        </p:nvSpPr>
        <p:spPr/>
        <p:txBody>
          <a:bodyPr/>
          <a:lstStyle/>
          <a:p>
            <a:r>
              <a:rPr lang="en-US" sz="3600" dirty="0"/>
              <a:t>For more information please email:</a:t>
            </a:r>
          </a:p>
          <a:p>
            <a:r>
              <a:rPr lang="en-US" dirty="0"/>
              <a:t>cathryn.golden@angelo.edu</a:t>
            </a:r>
          </a:p>
        </p:txBody>
      </p:sp>
      <p:sp>
        <p:nvSpPr>
          <p:cNvPr id="6" name="TextBox 5">
            <a:extLst>
              <a:ext uri="{FF2B5EF4-FFF2-40B4-BE49-F238E27FC236}">
                <a16:creationId xmlns:a16="http://schemas.microsoft.com/office/drawing/2014/main" id="{23BFDCD1-F475-4BE3-B195-DE407A925AF9}"/>
              </a:ext>
            </a:extLst>
          </p:cNvPr>
          <p:cNvSpPr txBox="1"/>
          <p:nvPr/>
        </p:nvSpPr>
        <p:spPr>
          <a:xfrm>
            <a:off x="0" y="6858000"/>
            <a:ext cx="12192000" cy="230832"/>
          </a:xfrm>
          <a:prstGeom prst="rect">
            <a:avLst/>
          </a:prstGeom>
          <a:noFill/>
        </p:spPr>
        <p:txBody>
          <a:bodyPr wrap="square" rtlCol="0">
            <a:spAutoFit/>
          </a:bodyPr>
          <a:lstStyle/>
          <a:p>
            <a:r>
              <a:rPr lang="en-US" sz="900">
                <a:hlinkClick r:id="rId3" tooltip="https://www.freeimageslive.co.uk/free_stock_image/desk-still-life-jpg"/>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684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2657979" cy="1025525"/>
          </a:xfrm>
        </p:spPr>
        <p:txBody>
          <a:bodyPr/>
          <a:lstStyle/>
          <a:p>
            <a:r>
              <a:rPr lang="en-US" dirty="0"/>
              <a:t>Agenda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a:xfrm>
            <a:off x="3240130" y="1301742"/>
            <a:ext cx="4294206" cy="755650"/>
          </a:xfrm>
        </p:spPr>
        <p:txBody>
          <a:bodyPr>
            <a:normAutofit/>
          </a:bodyPr>
          <a:lstStyle/>
          <a:p>
            <a:r>
              <a:rPr lang="en-US" sz="2100" dirty="0"/>
              <a:t>Program Overview</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3222256" y="4294062"/>
            <a:ext cx="5192169" cy="755650"/>
          </a:xfrm>
        </p:spPr>
        <p:txBody>
          <a:bodyPr>
            <a:normAutofit/>
          </a:bodyPr>
          <a:lstStyle/>
          <a:p>
            <a:r>
              <a:rPr lang="en-US" sz="2100" dirty="0"/>
              <a:t>TBA Accounting Student Scholarship Program</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3229928" y="5289550"/>
            <a:ext cx="4294206" cy="755650"/>
          </a:xfrm>
        </p:spPr>
        <p:txBody>
          <a:bodyPr>
            <a:normAutofit/>
          </a:bodyPr>
          <a:lstStyle/>
          <a:p>
            <a:r>
              <a:rPr lang="en-US" sz="2100" dirty="0"/>
              <a:t>Application of Intent</a:t>
            </a:r>
          </a:p>
        </p:txBody>
      </p:sp>
      <p:pic>
        <p:nvPicPr>
          <p:cNvPr id="12" name="Picture Placeholder 11" title="Decorative"/>
          <p:cNvPicPr>
            <a:picLocks noGrp="1" noChangeAspect="1"/>
          </p:cNvPicPr>
          <p:nvPr>
            <p:ph type="pic" sz="quarter" idx="12"/>
          </p:nvPr>
        </p:nvPicPr>
        <p:blipFill>
          <a:blip r:embed="rId2"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
        <p:nvSpPr>
          <p:cNvPr id="13" name="Text Placeholder 35">
            <a:extLst>
              <a:ext uri="{FF2B5EF4-FFF2-40B4-BE49-F238E27FC236}">
                <a16:creationId xmlns:a16="http://schemas.microsoft.com/office/drawing/2014/main" id="{FF0CF17D-B77E-4BCF-AEE8-8FF956198F52}"/>
              </a:ext>
            </a:extLst>
          </p:cNvPr>
          <p:cNvSpPr txBox="1">
            <a:spLocks/>
          </p:cNvSpPr>
          <p:nvPr/>
        </p:nvSpPr>
        <p:spPr>
          <a:xfrm>
            <a:off x="3240130" y="2300158"/>
            <a:ext cx="4294206"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Applying for Graduate School</a:t>
            </a:r>
          </a:p>
        </p:txBody>
      </p:sp>
      <p:sp>
        <p:nvSpPr>
          <p:cNvPr id="8" name="Text Placeholder 34">
            <a:extLst>
              <a:ext uri="{FF2B5EF4-FFF2-40B4-BE49-F238E27FC236}">
                <a16:creationId xmlns:a16="http://schemas.microsoft.com/office/drawing/2014/main" id="{BF7BF3ED-DF22-4935-81E1-51A8F646B7A5}"/>
              </a:ext>
            </a:extLst>
          </p:cNvPr>
          <p:cNvSpPr txBox="1">
            <a:spLocks/>
          </p:cNvSpPr>
          <p:nvPr/>
        </p:nvSpPr>
        <p:spPr>
          <a:xfrm>
            <a:off x="3240130" y="3298574"/>
            <a:ext cx="4696329"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CPA Testing and Licensing Eligibility </a:t>
            </a:r>
          </a:p>
        </p:txBody>
      </p:sp>
      <p:sp>
        <p:nvSpPr>
          <p:cNvPr id="9" name="Text Placeholder 35">
            <a:extLst>
              <a:ext uri="{FF2B5EF4-FFF2-40B4-BE49-F238E27FC236}">
                <a16:creationId xmlns:a16="http://schemas.microsoft.com/office/drawing/2014/main" id="{3AF8ABC6-B005-4446-8E40-D01E548A39A3}"/>
              </a:ext>
            </a:extLst>
          </p:cNvPr>
          <p:cNvSpPr txBox="1">
            <a:spLocks/>
          </p:cNvSpPr>
          <p:nvPr/>
        </p:nvSpPr>
        <p:spPr>
          <a:xfrm>
            <a:off x="3229928" y="303326"/>
            <a:ext cx="4294206" cy="75565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2"/>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t>Benefits of a </a:t>
            </a:r>
            <a:r>
              <a:rPr lang="en-US" sz="2100" dirty="0" err="1"/>
              <a:t>MPAc</a:t>
            </a:r>
            <a:endParaRPr lang="en-US" sz="2100" dirty="0"/>
          </a:p>
        </p:txBody>
      </p:sp>
    </p:spTree>
    <p:extLst>
      <p:ext uri="{BB962C8B-B14F-4D97-AF65-F5344CB8AC3E}">
        <p14:creationId xmlns:p14="http://schemas.microsoft.com/office/powerpoint/2010/main" val="213011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338735" y="3665204"/>
            <a:ext cx="7853265" cy="2196780"/>
          </a:xfrm>
          <a:solidFill>
            <a:srgbClr val="5DAAB0"/>
          </a:solidFill>
        </p:spPr>
        <p:txBody>
          <a:bodyPr/>
          <a:lstStyle/>
          <a:p>
            <a:r>
              <a:rPr lang="en-US" dirty="0"/>
              <a:t>Why a </a:t>
            </a:r>
            <a:r>
              <a:rPr lang="en-US" dirty="0" err="1"/>
              <a:t>MPAc</a:t>
            </a:r>
            <a:r>
              <a:rPr lang="en-US" dirty="0"/>
              <a:t>?</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405378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7 Career Paths for CPAs">
            <a:extLst>
              <a:ext uri="{FF2B5EF4-FFF2-40B4-BE49-F238E27FC236}">
                <a16:creationId xmlns:a16="http://schemas.microsoft.com/office/drawing/2014/main" id="{1912D88F-BA07-417D-A668-AAD6DA7E2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9784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3EFB34-551B-40CC-B78A-DDAFEB73A2D2}"/>
              </a:ext>
            </a:extLst>
          </p:cNvPr>
          <p:cNvSpPr txBox="1"/>
          <p:nvPr/>
        </p:nvSpPr>
        <p:spPr>
          <a:xfrm>
            <a:off x="0" y="4601184"/>
            <a:ext cx="12192000" cy="1569660"/>
          </a:xfrm>
          <a:prstGeom prst="rect">
            <a:avLst/>
          </a:prstGeom>
          <a:solidFill>
            <a:schemeClr val="accent1">
              <a:lumMod val="50000"/>
            </a:schemeClr>
          </a:solidFill>
        </p:spPr>
        <p:txBody>
          <a:bodyPr wrap="square" rtlCol="0">
            <a:spAutoFit/>
          </a:bodyPr>
          <a:lstStyle/>
          <a:p>
            <a:pPr marL="457200" indent="-457200">
              <a:buFont typeface="Arial" panose="020B0604020202020204" pitchFamily="34" charset="0"/>
              <a:buChar char="•"/>
            </a:pPr>
            <a:r>
              <a:rPr lang="en-US" sz="3200" dirty="0">
                <a:solidFill>
                  <a:schemeClr val="bg1"/>
                </a:solidFill>
              </a:rPr>
              <a:t>A CPA license offers versatility</a:t>
            </a:r>
          </a:p>
          <a:p>
            <a:pPr marL="457200" indent="-457200">
              <a:buFont typeface="Arial" panose="020B0604020202020204" pitchFamily="34" charset="0"/>
              <a:buChar char="•"/>
            </a:pPr>
            <a:r>
              <a:rPr lang="en-US" sz="3200" dirty="0">
                <a:solidFill>
                  <a:schemeClr val="bg1"/>
                </a:solidFill>
              </a:rPr>
              <a:t>It shows employers you have expertise in your field</a:t>
            </a:r>
          </a:p>
          <a:p>
            <a:pPr marL="457200" indent="-457200">
              <a:buFont typeface="Arial" panose="020B0604020202020204" pitchFamily="34" charset="0"/>
              <a:buChar char="•"/>
            </a:pPr>
            <a:r>
              <a:rPr lang="en-US" sz="3200" dirty="0">
                <a:solidFill>
                  <a:schemeClr val="bg1"/>
                </a:solidFill>
              </a:rPr>
              <a:t>Gives you an advantage in both hiring and compensation negotiations</a:t>
            </a:r>
          </a:p>
        </p:txBody>
      </p:sp>
    </p:spTree>
    <p:extLst>
      <p:ext uri="{BB962C8B-B14F-4D97-AF65-F5344CB8AC3E}">
        <p14:creationId xmlns:p14="http://schemas.microsoft.com/office/powerpoint/2010/main" val="236991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s://www.franklin.edu/sites/default/files/fr/back%20to%20college%20blog/graphics/is%20a%20masters%20in%20accounting%20worth%20it%20-1.png">
            <a:extLst>
              <a:ext uri="{FF2B5EF4-FFF2-40B4-BE49-F238E27FC236}">
                <a16:creationId xmlns:a16="http://schemas.microsoft.com/office/drawing/2014/main" id="{D7FD4781-BC71-49AA-8E99-F5477BED4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05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408213" y="1659770"/>
            <a:ext cx="3951515" cy="1325563"/>
          </a:xfrm>
        </p:spPr>
        <p:txBody>
          <a:bodyPr>
            <a:normAutofit/>
          </a:bodyPr>
          <a:lstStyle/>
          <a:p>
            <a:r>
              <a:rPr lang="en-US" dirty="0"/>
              <a:t>CPA vs Non-CPA</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59078" y="392968"/>
            <a:ext cx="6121722" cy="717188"/>
          </a:xfrm>
        </p:spPr>
        <p:txBody>
          <a:bodyPr>
            <a:normAutofit/>
          </a:bodyPr>
          <a:lstStyle/>
          <a:p>
            <a:r>
              <a:rPr lang="en-US" sz="2800" dirty="0"/>
              <a:t>CPA</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59078" y="1376254"/>
            <a:ext cx="6121722" cy="578279"/>
          </a:xfrm>
        </p:spPr>
        <p:txBody>
          <a:bodyPr>
            <a:normAutofit/>
          </a:bodyPr>
          <a:lstStyle/>
          <a:p>
            <a:r>
              <a:rPr lang="en-US" sz="2400" dirty="0"/>
              <a:t>average salary range $60,874 - $150,612</a:t>
            </a:r>
          </a:p>
        </p:txBody>
      </p:sp>
      <p:sp>
        <p:nvSpPr>
          <p:cNvPr id="9" name="Text Placeholder 8"/>
          <p:cNvSpPr>
            <a:spLocks noGrp="1"/>
          </p:cNvSpPr>
          <p:nvPr>
            <p:ph type="body" sz="quarter" idx="16"/>
          </p:nvPr>
        </p:nvSpPr>
        <p:spPr>
          <a:xfrm>
            <a:off x="253678" y="4795520"/>
            <a:ext cx="4596478" cy="695960"/>
          </a:xfrm>
        </p:spPr>
        <p:txBody>
          <a:bodyPr>
            <a:normAutofit fontScale="92500"/>
          </a:bodyPr>
          <a:lstStyle/>
          <a:p>
            <a:r>
              <a:rPr lang="en-US" sz="2400" dirty="0"/>
              <a:t>average salary range $47,138 - $82,167</a:t>
            </a:r>
          </a:p>
          <a:p>
            <a:endParaRPr lang="en-US" dirty="0"/>
          </a:p>
        </p:txBody>
      </p:sp>
      <p:sp>
        <p:nvSpPr>
          <p:cNvPr id="10" name="Text Placeholder 6">
            <a:extLst>
              <a:ext uri="{FF2B5EF4-FFF2-40B4-BE49-F238E27FC236}">
                <a16:creationId xmlns:a16="http://schemas.microsoft.com/office/drawing/2014/main" id="{0284AEDC-3F74-4807-A024-E4CA9B0BF6D8}"/>
              </a:ext>
            </a:extLst>
          </p:cNvPr>
          <p:cNvSpPr txBox="1">
            <a:spLocks/>
          </p:cNvSpPr>
          <p:nvPr/>
        </p:nvSpPr>
        <p:spPr>
          <a:xfrm>
            <a:off x="4850156" y="2985333"/>
            <a:ext cx="7202507" cy="158461"/>
          </a:xfrm>
          <a:prstGeom prst="rect">
            <a:avLst/>
          </a:prstGeom>
        </p:spPr>
        <p:txBody>
          <a:bodyPr vert="horz" lIns="0" tIns="0" rIns="91440" bIns="45720" rtlCol="0" anchor="t">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hlinkClick r:id="rId2"/>
              </a:rPr>
              <a:t>https://www.becker.com/blog/career/cpa-salary-insights#:~:text=CPA%20salary%20vs%20non%2DCPA,of%20$59%2C428%E2%81%B7%20in%202023</a:t>
            </a:r>
            <a:r>
              <a:rPr lang="en-US" b="0" dirty="0"/>
              <a:t>.</a:t>
            </a:r>
          </a:p>
          <a:p>
            <a:endParaRPr lang="en-US" b="0" dirty="0"/>
          </a:p>
        </p:txBody>
      </p:sp>
      <p:sp>
        <p:nvSpPr>
          <p:cNvPr id="4" name="TextBox 3">
            <a:extLst>
              <a:ext uri="{FF2B5EF4-FFF2-40B4-BE49-F238E27FC236}">
                <a16:creationId xmlns:a16="http://schemas.microsoft.com/office/drawing/2014/main" id="{DD3D3FC4-E419-45B2-B341-9E19E21F1701}"/>
              </a:ext>
            </a:extLst>
          </p:cNvPr>
          <p:cNvSpPr txBox="1"/>
          <p:nvPr/>
        </p:nvSpPr>
        <p:spPr>
          <a:xfrm>
            <a:off x="5359078" y="6976674"/>
            <a:ext cx="6832922" cy="230832"/>
          </a:xfrm>
          <a:prstGeom prst="rect">
            <a:avLst/>
          </a:prstGeom>
          <a:noFill/>
        </p:spPr>
        <p:txBody>
          <a:bodyPr wrap="square" rtlCol="0">
            <a:spAutoFit/>
          </a:bodyPr>
          <a:lstStyle/>
          <a:p>
            <a:r>
              <a:rPr lang="en-US" sz="900">
                <a:hlinkClick r:id="rId3" tooltip="https://www.mynextmove.org/profile/summary/21-1012.00"/>
              </a:rPr>
              <a:t>This Photo</a:t>
            </a:r>
            <a:r>
              <a:rPr lang="en-US" sz="900"/>
              <a:t> by Unknown Author is licensed under </a:t>
            </a:r>
            <a:r>
              <a:rPr lang="en-US" sz="900">
                <a:hlinkClick r:id="rId4" tooltip="https://creativecommons.org/licenses/by/3.0/"/>
              </a:rPr>
              <a:t>CC BY</a:t>
            </a:r>
            <a:endParaRPr lang="en-US" sz="900"/>
          </a:p>
        </p:txBody>
      </p:sp>
      <p:sp>
        <p:nvSpPr>
          <p:cNvPr id="11" name="Text Placeholder 6">
            <a:extLst>
              <a:ext uri="{FF2B5EF4-FFF2-40B4-BE49-F238E27FC236}">
                <a16:creationId xmlns:a16="http://schemas.microsoft.com/office/drawing/2014/main" id="{5F988D56-CE87-4208-8B13-8A74D7D9D1DC}"/>
              </a:ext>
            </a:extLst>
          </p:cNvPr>
          <p:cNvSpPr txBox="1">
            <a:spLocks/>
          </p:cNvSpPr>
          <p:nvPr/>
        </p:nvSpPr>
        <p:spPr>
          <a:xfrm>
            <a:off x="253678" y="3930703"/>
            <a:ext cx="4106050" cy="498821"/>
          </a:xfrm>
          <a:prstGeom prst="rect">
            <a:avLst/>
          </a:prstGeom>
        </p:spPr>
        <p:txBody>
          <a:bodyPr vert="horz" lIns="0" tIns="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b="1" i="0" kern="1200">
                <a:solidFill>
                  <a:schemeClr val="tx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Non-CPA</a:t>
            </a:r>
          </a:p>
        </p:txBody>
      </p:sp>
      <p:pic>
        <p:nvPicPr>
          <p:cNvPr id="12" name="Picture 11" descr="Accountant Images – Browse 1,016,512 Stock Photos, Vectors, and Video |  Adobe Stock">
            <a:extLst>
              <a:ext uri="{FF2B5EF4-FFF2-40B4-BE49-F238E27FC236}">
                <a16:creationId xmlns:a16="http://schemas.microsoft.com/office/drawing/2014/main" id="{E832E90C-BB70-42FB-A467-F807493FAF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0096" y="3429000"/>
            <a:ext cx="7421904"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96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title="Decorative"/>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flipH="1">
            <a:off x="0" y="0"/>
            <a:ext cx="12192000" cy="6858000"/>
          </a:xfrm>
        </p:spPr>
      </p:pic>
      <p:sp>
        <p:nvSpPr>
          <p:cNvPr id="3" name="Text Placeholder 2"/>
          <p:cNvSpPr>
            <a:spLocks noGrp="1"/>
          </p:cNvSpPr>
          <p:nvPr>
            <p:ph type="body" sz="quarter" idx="14"/>
          </p:nvPr>
        </p:nvSpPr>
        <p:spPr>
          <a:xfrm>
            <a:off x="4180115" y="3665204"/>
            <a:ext cx="8011886" cy="2196780"/>
          </a:xfrm>
          <a:solidFill>
            <a:srgbClr val="954F72"/>
          </a:solidFill>
        </p:spPr>
        <p:txBody>
          <a:bodyPr/>
          <a:lstStyle/>
          <a:p>
            <a:r>
              <a:rPr lang="en-US" dirty="0"/>
              <a:t>Masters of Professional Accountancy: </a:t>
            </a:r>
          </a:p>
          <a:p>
            <a:r>
              <a:rPr lang="en-US" dirty="0"/>
              <a:t>ASU Program Overview</a:t>
            </a:r>
          </a:p>
        </p:txBody>
      </p:sp>
      <p:sp>
        <p:nvSpPr>
          <p:cNvPr id="2" name="Title 1">
            <a:extLst>
              <a:ext uri="{FF2B5EF4-FFF2-40B4-BE49-F238E27FC236}">
                <a16:creationId xmlns:a16="http://schemas.microsoft.com/office/drawing/2014/main" id="{93CF8A26-1621-4E73-86DB-631C377CD1F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sz="1600" dirty="0">
                <a:solidFill>
                  <a:schemeClr val="bg1"/>
                </a:solidFill>
              </a:rPr>
              <a:t>28</a:t>
            </a:r>
          </a:p>
        </p:txBody>
      </p:sp>
    </p:spTree>
    <p:extLst>
      <p:ext uri="{BB962C8B-B14F-4D97-AF65-F5344CB8AC3E}">
        <p14:creationId xmlns:p14="http://schemas.microsoft.com/office/powerpoint/2010/main" val="2375847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0" y="3206186"/>
            <a:ext cx="12192000" cy="3651813"/>
          </a:xfrm>
        </p:spPr>
        <p:txBody>
          <a:bodyPr/>
          <a:lstStyle/>
          <a:p>
            <a:endParaRPr lang="en-US" dirty="0"/>
          </a:p>
          <a:p>
            <a:r>
              <a:rPr lang="en-US" dirty="0"/>
              <a:t>Our </a:t>
            </a:r>
            <a:r>
              <a:rPr lang="en-US" dirty="0" err="1"/>
              <a:t>MPAc</a:t>
            </a:r>
            <a:r>
              <a:rPr lang="en-US" dirty="0"/>
              <a:t> program is also designed to meet the requirements of the Texas State Board of Public Accountancy to sit for the Certified Public Accountant (CPA) Exam and earn your Texas CPA license.</a:t>
            </a:r>
          </a:p>
          <a:p>
            <a:endParaRPr lang="en-US" b="1" dirty="0"/>
          </a:p>
          <a:p>
            <a:r>
              <a:rPr lang="en-US" b="1" dirty="0"/>
              <a:t>Contact Information College of Graduate Studies &amp; Research</a:t>
            </a:r>
            <a:br>
              <a:rPr lang="en-US" sz="1600" dirty="0"/>
            </a:br>
            <a:r>
              <a:rPr lang="en-US" dirty="0"/>
              <a:t>325-942-2169</a:t>
            </a:r>
            <a:br>
              <a:rPr lang="en-US" dirty="0"/>
            </a:br>
            <a:r>
              <a:rPr lang="en-US" dirty="0">
                <a:hlinkClick r:id="rId2">
                  <a:extLst>
                    <a:ext uri="{A12FA001-AC4F-418D-AE19-62706E023703}">
                      <ahyp:hlinkClr xmlns:ahyp="http://schemas.microsoft.com/office/drawing/2018/hyperlinkcolor" val="tx"/>
                    </a:ext>
                  </a:extLst>
                </a:hlinkClick>
              </a:rPr>
              <a:t>graduate.studies@angelo.edu</a:t>
            </a:r>
            <a:br>
              <a:rPr lang="en-US" dirty="0"/>
            </a:br>
            <a:r>
              <a:rPr lang="en-US" dirty="0">
                <a:hlinkClick r:id="rId3">
                  <a:extLst>
                    <a:ext uri="{A12FA001-AC4F-418D-AE19-62706E023703}">
                      <ahyp:hlinkClr xmlns:ahyp="http://schemas.microsoft.com/office/drawing/2018/hyperlinkcolor" val="tx"/>
                    </a:ext>
                  </a:extLst>
                </a:hlinkClick>
              </a:rPr>
              <a:t>Map: Mayer Administration Building</a:t>
            </a:r>
            <a:r>
              <a:rPr lang="en-US" dirty="0"/>
              <a:t>, 107</a:t>
            </a:r>
          </a:p>
          <a:p>
            <a:endParaRPr lang="en-US" sz="1100" dirty="0">
              <a:hlinkClick r:id="rId4">
                <a:extLst>
                  <a:ext uri="{A12FA001-AC4F-418D-AE19-62706E023703}">
                    <ahyp:hlinkClr xmlns:ahyp="http://schemas.microsoft.com/office/drawing/2018/hyperlinkcolor" val="tx"/>
                  </a:ext>
                </a:extLst>
              </a:hlinkClick>
            </a:endParaRPr>
          </a:p>
          <a:p>
            <a:endParaRPr lang="en-US" sz="1600" dirty="0"/>
          </a:p>
          <a:p>
            <a:endParaRPr lang="en-US" dirty="0"/>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t>Masters of Professional Accountancy (MPAc)</a:t>
            </a:r>
          </a:p>
        </p:txBody>
      </p:sp>
      <p:pic>
        <p:nvPicPr>
          <p:cNvPr id="7" name="Picture Placeholder 6" title="Decorative"/>
          <p:cNvPicPr>
            <a:picLocks noGrp="1" noChangeAspect="1"/>
          </p:cNvPicPr>
          <p:nvPr>
            <p:ph type="pic" sz="quarter" idx="10"/>
          </p:nvPr>
        </p:nvPicPr>
        <p:blipFill rotWithShape="1">
          <a:blip r:embed="rId5"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917605"/>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T Template_Classic _Bold_Sophisticated_02_MS - v5" id="{0D41E119-70BC-460A-871B-170510AB4D35}" vid="{64C62F1B-F437-4409-9C0D-EDEE8FFAF9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FE9C68-0C22-4EEC-B457-063807029368}">
  <ds:schemaRefs>
    <ds:schemaRef ds:uri="http://schemas.microsoft.com/office/2006/documentManagement/type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5E8B52BE-6787-403E-A094-B18CEB016691}">
  <ds:schemaRefs>
    <ds:schemaRef ds:uri="http://schemas.microsoft.com/sharepoint/v3/contenttype/forms"/>
  </ds:schemaRefs>
</ds:datastoreItem>
</file>

<file path=customXml/itemProps3.xml><?xml version="1.0" encoding="utf-8"?>
<ds:datastoreItem xmlns:ds="http://schemas.openxmlformats.org/officeDocument/2006/customXml" ds:itemID="{A843D30A-FE5A-4A75-9AAA-C9B333E486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1513</Words>
  <Application>Microsoft Office PowerPoint</Application>
  <PresentationFormat>Widescreen</PresentationFormat>
  <Paragraphs>259</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Constantia</vt:lpstr>
      <vt:lpstr>Corbel</vt:lpstr>
      <vt:lpstr>Gill Sans</vt:lpstr>
      <vt:lpstr>Helvetica Light</vt:lpstr>
      <vt:lpstr>Helvetica Neue Medium</vt:lpstr>
      <vt:lpstr>Raleway</vt:lpstr>
      <vt:lpstr>Office Theme</vt:lpstr>
      <vt:lpstr>PowerPoint Presentation</vt:lpstr>
      <vt:lpstr>Angelo State Masters of Professional Accountancy</vt:lpstr>
      <vt:lpstr>Agenda </vt:lpstr>
      <vt:lpstr>28</vt:lpstr>
      <vt:lpstr>PowerPoint Presentation</vt:lpstr>
      <vt:lpstr>PowerPoint Presentation</vt:lpstr>
      <vt:lpstr>CPA vs Non-CPA</vt:lpstr>
      <vt:lpstr>28</vt:lpstr>
      <vt:lpstr>Masters of Professional Accountancy (MPAc)</vt:lpstr>
      <vt:lpstr>Program Details</vt:lpstr>
      <vt:lpstr>Application Process</vt:lpstr>
      <vt:lpstr>Should I apply as….</vt:lpstr>
      <vt:lpstr>Required Courses</vt:lpstr>
      <vt:lpstr>28</vt:lpstr>
      <vt:lpstr>CPA Exam</vt:lpstr>
      <vt:lpstr>CPA Licensing</vt:lpstr>
      <vt:lpstr>28</vt:lpstr>
      <vt:lpstr>TBA Accounting Student Scholarship Program</vt:lpstr>
      <vt:lpstr>KEEP IN MIND</vt:lpstr>
      <vt:lpstr>28</vt:lpstr>
      <vt:lpstr>Application of Intent</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2024-09-04T17:17:06Z</dcterms:created>
  <dcterms:modified xsi:type="dcterms:W3CDTF">2024-09-26T19:59:24Z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AdHocReviewCycleID">
    <vt:i4>353391641</vt:i4>
  </property>
  <property fmtid="{D5CDD505-2E9C-101B-9397-08002B2CF9AE}" pid="4" name="_NewReviewCycle">
    <vt:lpwstr/>
  </property>
</Properties>
</file>